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22"/>
  </p:notesMasterIdLst>
  <p:sldIdLst>
    <p:sldId id="263" r:id="rId2"/>
    <p:sldId id="259" r:id="rId3"/>
    <p:sldId id="276" r:id="rId4"/>
    <p:sldId id="260" r:id="rId5"/>
    <p:sldId id="261" r:id="rId6"/>
    <p:sldId id="273" r:id="rId7"/>
    <p:sldId id="274" r:id="rId8"/>
    <p:sldId id="275" r:id="rId9"/>
    <p:sldId id="268" r:id="rId10"/>
    <p:sldId id="270" r:id="rId11"/>
    <p:sldId id="281" r:id="rId12"/>
    <p:sldId id="277" r:id="rId13"/>
    <p:sldId id="262" r:id="rId14"/>
    <p:sldId id="264" r:id="rId15"/>
    <p:sldId id="265" r:id="rId16"/>
    <p:sldId id="266" r:id="rId17"/>
    <p:sldId id="267" r:id="rId18"/>
    <p:sldId id="272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2" autoAdjust="0"/>
    <p:restoredTop sz="94660"/>
  </p:normalViewPr>
  <p:slideViewPr>
    <p:cSldViewPr>
      <p:cViewPr varScale="1">
        <p:scale>
          <a:sx n="86" d="100"/>
          <a:sy n="86" d="100"/>
        </p:scale>
        <p:origin x="-16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7DB5B-7307-4D18-93C2-B66039B91EFF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80386-9137-4B08-9B0F-D40F872BC8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CDCADD6-262A-4A55-A7AF-9875C4AA82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A6EE3F-0589-4ED5-A352-18BFE7BDD7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CBC3749-6986-4AA0-8EAD-F70B58865C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AF9CE2C-B910-429C-85CF-D144899B0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04F6E8-721E-4E92-B432-3C635A9F8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D44143-3B67-4553-B937-15D88EF9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2593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C0D2B6-EDFC-4157-84C6-2BD0672EE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6967E94-C757-471C-A293-98C1F02C6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9DE3E9C-8E71-4A73-A345-6B70D300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2A5C638-4BD9-40BF-BF56-0A88B1AA3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7D3F2E2-786D-4E85-990E-CA2DDC12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06589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C5B9ED3-7530-438E-9981-31D23E6D41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E20E097-3930-4DDD-A6F5-4544C9414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9D00CFC-255C-4232-BE01-B9BBC7934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87E8972-8F69-4C9A-B629-A4FB02BA3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D85556D-6B88-4392-ADAB-E571656B4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32799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77B3B4-BF0C-4070-B945-C3EAA3A3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F12E89F-861A-4077-8478-8097ABADC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946BDD0-E73E-4285-991B-F7E21E014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2155F8D-82DB-4A82-A5C1-9970EC6F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424415F-EFDB-4E4F-846D-444696095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06150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5490B1-5345-4F1D-BFB2-8D6DB6222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ADCA636-AD7A-46C7-B22E-56D20C62D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80BA83D-C8B4-408D-9297-BF53281E5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043849D-73F6-4A86-87FE-7B34C58CF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388885E-2E1E-4E9B-A7AB-57C0FEEC3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25617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D0099E-FEBD-45FC-97C5-E2902C822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FB09A6-99A0-4FB2-9D95-EBAC1A64D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13ECBEC-AAE1-4D17-9488-81B7BCB9C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65E46CF-5A82-4870-872A-1D74AAB4D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FD66147-F4B4-4942-BFF6-1BF479C82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C189829-421D-47D4-AF52-F1C98EF6D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26868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50DB73-26FA-4D68-909C-AC6654E8B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21F055B-418C-49A7-9DFB-DFF674100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0C7BC0A-B898-44FB-9790-2574146BF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1804D6F-E907-42E7-8478-0C179D5CB1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27F027F-B998-444E-8E02-C9E9BEA9A3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671BB8DD-7EA9-4F91-8D7C-8006FB308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9C4E9D5-4CBA-45A8-B964-A9C34666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8B09C47-08E2-4B58-983F-FEFC702C1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09611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C42818-4C39-4B53-B939-A81CFD764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3A54A7D-2FEF-49A0-8AED-E89C9D88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2892048-B2F1-4DF0-8F7D-8FB03C44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075FCBE-5353-415B-BEDA-53176020E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3796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29F577A-A323-4039-B4AA-C63B34D14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4514875-2E66-43B6-825F-9E87B52E2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C3205AC-B724-466B-9670-0D391A49E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6313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D4A508-F9C1-489C-9A27-908DB7A0D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599173-8945-4B05-BF35-E371B44DC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43D7B9E-753F-4F10-AB58-CE9AC84B6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F2B5B24-4ABC-42F9-88B9-5B01F3CBC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15893E1-2756-40AB-B0EA-902514F87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CAE2D30-A50D-49A0-B3B9-44387F41C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79727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46D2BA-C145-4F33-8FCB-A87DCC625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195561E-B913-4BB0-8381-7C88E88A7F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702E656-170E-4A5A-95F8-0FE2E3A09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D077922-BEDE-4B29-AF91-8C33C34A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BFD06E4-5012-43B3-B950-F6EF43E11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0492E80-9386-4255-AB86-64B9BD8A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37409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3FEF90F-8C62-4D62-B7E9-B06813CF619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13683F-2216-42E7-89D7-DDFE9CF99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AA4A729-8930-4EDF-A98C-ABC1F8228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4631BE-E4D5-4CCF-9D7D-1414E8DAEB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D9CC3B2-9D4F-486C-ACBC-8E0B1DFA42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307ECE5-62D6-4DA1-AFEB-60BFABEF1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141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efleader.ru/poljgeotrjgeqas.html" TargetMode="External"/><Relationship Id="rId2" Type="http://schemas.openxmlformats.org/officeDocument/2006/relationships/hyperlink" Target="https://posudamart.ru/articles/chto-takoe-molekulyarnaya-kuxnya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ryachtclub.ru/eda/chto-takoe-molekulyarnaya-kukhnya/" TargetMode="External"/><Relationship Id="rId5" Type="http://schemas.openxmlformats.org/officeDocument/2006/relationships/hyperlink" Target="http://univercaffe.ru/blog/molekulyarnaya-kukhnya-osobennosti-sovremennogo-napravleniya-kulinarnogo-iskusstva" TargetMode="External"/><Relationship Id="rId4" Type="http://schemas.openxmlformats.org/officeDocument/2006/relationships/hyperlink" Target="http://classmedia.by/molekulyarnaya-kuhny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Молекулярная кухня: где попробовать в Санкт-Петербурге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6632" y="-172574"/>
            <a:ext cx="10622208" cy="703057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-361056" y="188640"/>
            <a:ext cx="9505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Муниципальное общеобразовательное бюджетное учреждение </a:t>
            </a:r>
            <a:br>
              <a:rPr lang="ru-RU" sz="2000" dirty="0" smtClean="0"/>
            </a:br>
            <a:r>
              <a:rPr lang="ru-RU" sz="2000" dirty="0" smtClean="0"/>
              <a:t>"Средняя общеобразовательная школа №2" </a:t>
            </a:r>
            <a:br>
              <a:rPr lang="ru-RU" sz="2000" dirty="0" smtClean="0"/>
            </a:br>
            <a:r>
              <a:rPr lang="ru-RU" sz="2000" dirty="0" smtClean="0"/>
              <a:t>Пожарского муниципального района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3851920" y="393305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Работу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выполнили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ученики 9 "А" класса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Михайлюк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Анастасия Васильевна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Леоненко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Анна Андреевна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Зайцев Андрей Андреевич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dirty="0" smtClean="0"/>
              <a:t>			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Руководитель проекта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Кальченко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Галина Владимировна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173575" y="1757427"/>
            <a:ext cx="442775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ПРОЕКТНАЯ РАБОТА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 тему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«Удивительный мир еды»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7864" y="6093296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2021 г.</a:t>
            </a:r>
          </a:p>
          <a:p>
            <a:pPr algn="ctr"/>
            <a:r>
              <a:rPr lang="ru-RU" sz="2000" dirty="0" err="1" smtClean="0"/>
              <a:t>пгт</a:t>
            </a:r>
            <a:r>
              <a:rPr lang="ru-RU" sz="2000" dirty="0" smtClean="0"/>
              <a:t>. </a:t>
            </a:r>
            <a:r>
              <a:rPr lang="ru-RU" sz="2000" dirty="0" err="1" smtClean="0"/>
              <a:t>Лучегорск</a:t>
            </a:r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36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j-lt"/>
              </a:rPr>
              <a:t>Процесс приготовления молекулярной сферы в домашних условиях:</a:t>
            </a:r>
            <a:endParaRPr lang="ru-RU" sz="2400" b="1" dirty="0">
              <a:latin typeface="+mj-lt"/>
            </a:endParaRPr>
          </a:p>
        </p:txBody>
      </p:sp>
      <p:pic>
        <p:nvPicPr>
          <p:cNvPr id="28674" name="Picture 2" descr="https://sun9-41.userapi.com/impf/XspddM_vIT5TuE1aTCyRNZAbywoZp4OZ-kfIdg/9y6zW7Th6Jg.jpg?size=388x280&amp;quality=96&amp;sign=38a05a19f9219278db01c7634efeeeb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2123728" cy="175474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8" name="Picture 6" descr="https://sun9-57.userapi.com/impf/jiT4h5Emoz853_Ukv3GgJ2dUxqrccI6ti663lw/puX8wznumAQ.jpg?size=100x132&amp;quality=96&amp;sign=a8d36863b176e6cee45354ce7f2e7448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908720"/>
            <a:ext cx="1656184" cy="172819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82" name="Picture 10" descr="https://sun9-64.userapi.com/impf/kYKdSkSlXQ4bPvdRTXdDiUO6yylLxoe79_3wkw/63n7UzUGmTs.jpg?size=603x274&amp;quality=96&amp;sign=cec54863aac41fca4012dc24f6d047e4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908720"/>
            <a:ext cx="3600399" cy="1704981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https://sun9-26.userapi.com/impf/G7bVcv0OxQ8NhImkt8kDljaCe4FWBRtoUTGtow/3bxRWQthQZU.jpg?size=453x269&amp;quality=96&amp;sign=cf10ac300e3db6b61cec626a989e821b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1" y="4005064"/>
            <a:ext cx="3197915" cy="166766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https://sun9-76.userapi.com/impf/LjrDJAG6Nhcr5pBNE79lSu1XSokKGaUyz3_5Qw/8OrBUSeCjv0.jpg?size=346x428&amp;quality=96&amp;sign=386c4175e4b9b90dc137c4bd0dd507ba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005064"/>
            <a:ext cx="1863208" cy="165618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2" descr="https://sun9-1.userapi.com/impf/OxJhde1z4f_-SJvC8MQPT1y6S4PFgL1rCN8Gcg/MPCR0Q2TY9I.jpg?size=762x624&amp;quality=96&amp;sign=48b85b519dfc495e2de681a181b747df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4005064"/>
            <a:ext cx="1847974" cy="166337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6444208" y="5733256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Молекулярная сфера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2708920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Объединить </a:t>
            </a:r>
            <a:r>
              <a:rPr lang="ru-RU" dirty="0" err="1" smtClean="0"/>
              <a:t>блендером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79512" y="2708920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300г. - </a:t>
            </a:r>
            <a:r>
              <a:rPr lang="ru-RU" dirty="0" err="1" smtClean="0"/>
              <a:t>манговоро</a:t>
            </a:r>
            <a:r>
              <a:rPr lang="ru-RU" dirty="0" smtClean="0"/>
              <a:t> пюре, 0,3г </a:t>
            </a:r>
            <a:r>
              <a:rPr lang="ru-RU" dirty="0" err="1" smtClean="0"/>
              <a:t>ксантановой</a:t>
            </a:r>
            <a:r>
              <a:rPr lang="ru-RU" dirty="0" smtClean="0"/>
              <a:t> камеди и 3 </a:t>
            </a:r>
            <a:r>
              <a:rPr lang="ru-RU" dirty="0" err="1" smtClean="0"/>
              <a:t>грама</a:t>
            </a:r>
            <a:r>
              <a:rPr lang="ru-RU" dirty="0" smtClean="0"/>
              <a:t> цитрата.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508104" y="2708920"/>
            <a:ext cx="2336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3. Наполнить шприцы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5805264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 Залить в формы и охладить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5733256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Опустить в </a:t>
            </a:r>
            <a:r>
              <a:rPr lang="ru-RU" dirty="0" err="1" smtClean="0"/>
              <a:t>кальциковую</a:t>
            </a:r>
            <a:r>
              <a:rPr lang="ru-RU" dirty="0" smtClean="0"/>
              <a:t> воду до образования плёнки и промыть в воде.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504" y="0"/>
            <a:ext cx="9036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Процесс приготовления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чизкейка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в оболочке из вишни с персиковым гелем,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молекулярным мхом и лимонной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гранитой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в домашних условиях необходимы компоненты: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780928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 Плёнка из вишнёвого сока: Прокипятить сок с </a:t>
            </a:r>
            <a:r>
              <a:rPr lang="ru-RU" dirty="0" err="1" smtClean="0"/>
              <a:t>агар</a:t>
            </a:r>
            <a:r>
              <a:rPr lang="ru-RU" dirty="0" smtClean="0"/>
              <a:t> - </a:t>
            </a:r>
            <a:r>
              <a:rPr lang="ru-RU" dirty="0" err="1" smtClean="0"/>
              <a:t>агаром</a:t>
            </a:r>
            <a:r>
              <a:rPr lang="ru-RU" dirty="0" smtClean="0"/>
              <a:t>. Остудить и добавить желатин. Пробить </a:t>
            </a:r>
            <a:r>
              <a:rPr lang="ru-RU" dirty="0" err="1" smtClean="0"/>
              <a:t>блендером</a:t>
            </a:r>
            <a:r>
              <a:rPr lang="ru-RU" dirty="0" smtClean="0"/>
              <a:t>. Оставить в холодильнике на 10 минут.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3) Гель из персика: Объединить персиковый сок с </a:t>
            </a:r>
            <a:r>
              <a:rPr lang="ru-RU" dirty="0" err="1" smtClean="0"/>
              <a:t>агар</a:t>
            </a:r>
            <a:r>
              <a:rPr lang="ru-RU" dirty="0" smtClean="0"/>
              <a:t> - </a:t>
            </a:r>
            <a:r>
              <a:rPr lang="ru-RU" dirty="0" err="1" smtClean="0"/>
              <a:t>агаром</a:t>
            </a:r>
            <a:r>
              <a:rPr lang="ru-RU" dirty="0" smtClean="0"/>
              <a:t>. Прокипятить 2 - 3 минуты. Оставить. Пробить </a:t>
            </a:r>
            <a:r>
              <a:rPr lang="ru-RU" dirty="0" err="1" smtClean="0"/>
              <a:t>погружным</a:t>
            </a:r>
            <a:r>
              <a:rPr lang="ru-RU" dirty="0" smtClean="0"/>
              <a:t> </a:t>
            </a:r>
            <a:r>
              <a:rPr lang="ru-RU" dirty="0" err="1" smtClean="0"/>
              <a:t>блендером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27809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2) </a:t>
            </a:r>
            <a:r>
              <a:rPr lang="ru-RU" dirty="0" err="1" smtClean="0"/>
              <a:t>Чизкейк</a:t>
            </a:r>
            <a:r>
              <a:rPr lang="ru-RU" dirty="0" smtClean="0"/>
              <a:t>: Смешать крем - сыр, сметану и сахар. Перемешать. Добавить желатин со сливками. Перемешать и заморозить.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5661248"/>
            <a:ext cx="4896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4) Гранита лимон: </a:t>
            </a:r>
            <a:r>
              <a:rPr lang="ru-RU" dirty="0" err="1" smtClean="0"/>
              <a:t>Фреш</a:t>
            </a:r>
            <a:r>
              <a:rPr lang="ru-RU" dirty="0" smtClean="0"/>
              <a:t>, воду и сахар объединить и прогреть до 60°C. Добавить желатин, залить в ёмкость в морозильною камеру.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253623" y="258416"/>
            <a:ext cx="66367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ЯВЛЯЕТСЯ ЛИ МОЛЕКУЛЯРНАЯ КУХНЯ ПОЛЕЗНОЙ?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92080" y="3573016"/>
            <a:ext cx="19848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Лецитин соевый</a:t>
            </a:r>
            <a:endParaRPr lang="ru-RU" sz="2000" dirty="0"/>
          </a:p>
        </p:txBody>
      </p:sp>
      <p:pic>
        <p:nvPicPr>
          <p:cNvPr id="33795" name="Picture 3" descr="Лецитин сое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908720"/>
            <a:ext cx="3816423" cy="253726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7" name="Picture 5" descr="Альгинат натрия купить в СП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2520280" cy="252028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3528" y="3501008"/>
            <a:ext cx="4608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/>
              <a:t>Альгинат</a:t>
            </a:r>
            <a:r>
              <a:rPr lang="ru-RU" sz="2000" dirty="0" smtClean="0"/>
              <a:t> натрия </a:t>
            </a:r>
          </a:p>
          <a:p>
            <a:r>
              <a:rPr lang="ru-RU" sz="2000" dirty="0" smtClean="0"/>
              <a:t>(обозначается как добавка Е401) </a:t>
            </a:r>
            <a:endParaRPr lang="ru-RU" sz="2000" dirty="0"/>
          </a:p>
        </p:txBody>
      </p:sp>
      <p:pic>
        <p:nvPicPr>
          <p:cNvPr id="33799" name="Picture 7" descr="Хлорид кальция — Википед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293096"/>
            <a:ext cx="2609850" cy="1952625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803" name="Picture 11" descr="кальций хлорист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4293096"/>
            <a:ext cx="2520280" cy="194532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763688" y="6309320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Хлорид кальция (обозначается как добавка Е509) </a:t>
            </a:r>
            <a:endParaRPr lang="ru-RU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01008"/>
            <a:ext cx="3501044" cy="2312301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23528" y="5949280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Вещества, используемые для приготовления молекулярной пищи, — это вполне естественные химические соединения и натуральные ингредиенты.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188640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j-lt"/>
              </a:rPr>
              <a:t>Полезная кухня</a:t>
            </a:r>
            <a:endParaRPr lang="ru-RU" sz="3200" b="1" dirty="0">
              <a:latin typeface="+mj-lt"/>
            </a:endParaRPr>
          </a:p>
        </p:txBody>
      </p:sp>
      <p:pic>
        <p:nvPicPr>
          <p:cNvPr id="20482" name="Picture 2" descr="Молекулярная кухня — что это. Рецепты и блюда молекулярной кухни | ВКонтак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3590286" cy="237626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Молекулярная кухня в Москве - адреса лучших заведений столиц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908720"/>
            <a:ext cx="3563283" cy="237626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6" name="Picture 6" descr="Мастер класс (курсы) Молекулярной кухни. Тренинг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501008"/>
            <a:ext cx="3528392" cy="2278543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/>
              </a:rPr>
              <a:t>Результаты анкеты:</a:t>
            </a:r>
            <a:endParaRPr lang="ru-RU" sz="32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4317876" cy="639762"/>
          </a:xfrm>
        </p:spPr>
        <p:txBody>
          <a:bodyPr>
            <a:normAutofit fontScale="92500" lnSpcReduction="10000"/>
          </a:bodyPr>
          <a:lstStyle/>
          <a:p>
            <a:r>
              <a:rPr lang="ru-RU" b="0" dirty="0" smtClean="0">
                <a:solidFill>
                  <a:schemeClr val="tx1"/>
                </a:solidFill>
              </a:rPr>
              <a:t>Слышали ли, вы, о молекулярной кухне?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150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2708920"/>
            <a:ext cx="4176713" cy="2517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916832"/>
            <a:ext cx="4788024" cy="639762"/>
          </a:xfrm>
        </p:spPr>
        <p:txBody>
          <a:bodyPr>
            <a:normAutofit fontScale="92500" lnSpcReduction="10000"/>
          </a:bodyPr>
          <a:lstStyle/>
          <a:p>
            <a:r>
              <a:rPr lang="ru-RU" b="0" dirty="0" smtClean="0">
                <a:solidFill>
                  <a:schemeClr val="tx1"/>
                </a:solidFill>
              </a:rPr>
              <a:t>Пробовали ли, вы, молекулярную кухню?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150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16016" y="2708920"/>
            <a:ext cx="4024317" cy="2528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79512" y="836712"/>
            <a:ext cx="720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В анкетировании участвовало 58 человек.</a:t>
            </a:r>
            <a:endParaRPr lang="ru-RU" sz="2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404664"/>
            <a:ext cx="8424936" cy="639762"/>
          </a:xfrm>
        </p:spPr>
        <p:txBody>
          <a:bodyPr>
            <a:noAutofit/>
          </a:bodyPr>
          <a:lstStyle/>
          <a:p>
            <a:r>
              <a:rPr lang="ru-RU" sz="2200" b="0" dirty="0" smtClean="0">
                <a:solidFill>
                  <a:schemeClr val="tx1"/>
                </a:solidFill>
              </a:rPr>
              <a:t>Как, по вашему мнению,  молекулярная кухня влияет на здоровье?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5976664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23528" y="3284984"/>
            <a:ext cx="6336704" cy="639762"/>
          </a:xfrm>
        </p:spPr>
        <p:txBody>
          <a:bodyPr>
            <a:normAutofit fontScale="40000" lnSpcReduction="20000"/>
          </a:bodyPr>
          <a:lstStyle/>
          <a:p>
            <a:r>
              <a:rPr lang="ru-RU" sz="5500" b="0" dirty="0" smtClean="0">
                <a:solidFill>
                  <a:schemeClr val="tx1"/>
                </a:solidFill>
              </a:rPr>
              <a:t>Как, вы, считаете нужна ли молекулярная кухня?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61048"/>
            <a:ext cx="5904656" cy="2494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60648"/>
            <a:ext cx="7704856" cy="432048"/>
          </a:xfrm>
        </p:spPr>
        <p:txBody>
          <a:bodyPr>
            <a:noAutofit/>
          </a:bodyPr>
          <a:lstStyle/>
          <a:p>
            <a:r>
              <a:rPr lang="ru-RU" sz="2200" b="0" dirty="0" smtClean="0">
                <a:solidFill>
                  <a:schemeClr val="tx1"/>
                </a:solidFill>
              </a:rPr>
              <a:t>Пробовали приготовить в домашних условиях?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4464496" cy="2418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23528" y="3140968"/>
            <a:ext cx="6552728" cy="639762"/>
          </a:xfrm>
        </p:spPr>
        <p:txBody>
          <a:bodyPr>
            <a:normAutofit fontScale="92500"/>
          </a:bodyPr>
          <a:lstStyle/>
          <a:p>
            <a:r>
              <a:rPr lang="ru-RU" b="0" dirty="0" smtClean="0">
                <a:solidFill>
                  <a:schemeClr val="tx1"/>
                </a:solidFill>
              </a:rPr>
              <a:t>Знаете ли, вы, рестораны с молекулярной кухней?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61048"/>
            <a:ext cx="4536504" cy="2535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5987008" cy="639762"/>
          </a:xfrm>
        </p:spPr>
        <p:txBody>
          <a:bodyPr>
            <a:noAutofit/>
          </a:bodyPr>
          <a:lstStyle/>
          <a:p>
            <a:r>
              <a:rPr lang="ru-RU" sz="2200" b="0" dirty="0" smtClean="0">
                <a:solidFill>
                  <a:schemeClr val="tx1"/>
                </a:solidFill>
              </a:rPr>
              <a:t>У молекулярной кухни есть будущее?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4608512" cy="2635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4" y="4221088"/>
            <a:ext cx="80466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Вывод по результатам анкеты: </a:t>
            </a:r>
          </a:p>
          <a:p>
            <a:r>
              <a:rPr lang="ru-RU" sz="2200" dirty="0" smtClean="0"/>
              <a:t>Таким образом, о молекулярной кухне знает достаточно большое количество людей, но рестораны молекулярной кухни не достаточно известны и мало кто из опрашиваемых пробовал молекулярную кухню, а тем более, пробовал готовить дома, но многие считают, что у молекулярной кухни есть будущее.</a:t>
            </a:r>
            <a:endParaRPr lang="ru-RU" sz="2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effectLst/>
              </a:rPr>
              <a:t>ЗАКЛЮЧЕНИЕ</a:t>
            </a:r>
            <a:endParaRPr lang="ru-RU" sz="2400" b="1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589240"/>
            <a:ext cx="8136904" cy="1512168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Молекулярная кухня показывает всем, что развивается не только технологии, наука, спорт и другие сферы, но и кулинария. Это большая работа тех кулинаров, которым стало тесно в определённых рамках. </a:t>
            </a:r>
          </a:p>
          <a:p>
            <a:endParaRPr lang="ru-RU" dirty="0"/>
          </a:p>
        </p:txBody>
      </p:sp>
      <p:pic>
        <p:nvPicPr>
          <p:cNvPr id="29698" name="Picture 2" descr="https://cdn.ruposters.ru/newsbody/2/2a434ee0aec629e4ca68f7c7f67583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3434942" cy="223224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2" name="Picture 2" descr="Молекулярная кухня | Very Life Victo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55576" y="3284984"/>
            <a:ext cx="3456384" cy="210583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4" name="Picture 4" descr="Удивительные факты о молекулярной кухн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284984"/>
            <a:ext cx="3312368" cy="2069431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8" name="Picture 8" descr="Мастер-класс по молекулярной кухне. Афиша Кирова для детей и взрослых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908720"/>
            <a:ext cx="3384376" cy="216024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5324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 smtClean="0">
                <a:latin typeface="+mj-lt"/>
              </a:rPr>
              <a:t>СПИСОК ИНФОРМАЦИОННЫХ ИСТОЧНИКОВ</a:t>
            </a:r>
          </a:p>
          <a:p>
            <a:pPr marL="342900" indent="-342900" algn="ctr"/>
            <a:endParaRPr lang="ru-RU" dirty="0" smtClean="0"/>
          </a:p>
          <a:p>
            <a:pPr marL="342900" indent="-342900" algn="ctr"/>
            <a:endParaRPr lang="ru-RU" dirty="0" smtClean="0"/>
          </a:p>
          <a:p>
            <a:pPr marL="342900" indent="-342900" algn="ctr"/>
            <a:r>
              <a:rPr lang="ru-RU" b="1" dirty="0" smtClean="0"/>
              <a:t>Литература</a:t>
            </a:r>
          </a:p>
          <a:p>
            <a:pPr marL="342900" indent="-342900"/>
            <a:r>
              <a:rPr lang="ru-RU" dirty="0" smtClean="0"/>
              <a:t>1. Натан </a:t>
            </a:r>
            <a:r>
              <a:rPr lang="ru-RU" dirty="0" err="1" smtClean="0"/>
              <a:t>Мирвольд</a:t>
            </a:r>
            <a:r>
              <a:rPr lang="ru-RU" dirty="0" smtClean="0"/>
              <a:t> "Домашняя модернистская кухня".</a:t>
            </a:r>
          </a:p>
          <a:p>
            <a:pPr marL="342900" indent="-342900"/>
            <a:r>
              <a:rPr lang="ru-RU" dirty="0" smtClean="0"/>
              <a:t>2. Томас </a:t>
            </a:r>
            <a:r>
              <a:rPr lang="ru-RU" dirty="0" err="1" smtClean="0"/>
              <a:t>Келлер</a:t>
            </a:r>
            <a:r>
              <a:rPr lang="ru-RU" dirty="0" smtClean="0"/>
              <a:t> "Низкая температура".</a:t>
            </a:r>
          </a:p>
          <a:p>
            <a:pPr marL="342900" indent="-342900"/>
            <a:r>
              <a:rPr lang="ru-RU" dirty="0" smtClean="0"/>
              <a:t>3. </a:t>
            </a:r>
            <a:r>
              <a:rPr lang="ru-RU" dirty="0" err="1" smtClean="0"/>
              <a:t>Хестон</a:t>
            </a:r>
            <a:r>
              <a:rPr lang="ru-RU" dirty="0" smtClean="0"/>
              <a:t> </a:t>
            </a:r>
            <a:r>
              <a:rPr lang="ru-RU" dirty="0" err="1" smtClean="0"/>
              <a:t>Блюменталь</a:t>
            </a:r>
            <a:r>
              <a:rPr lang="ru-RU" dirty="0" smtClean="0"/>
              <a:t> "Наука кулинарии или молекулярная кухня".</a:t>
            </a:r>
          </a:p>
          <a:p>
            <a:pPr marL="342900" indent="-342900"/>
            <a:endParaRPr lang="ru-RU" dirty="0" smtClean="0"/>
          </a:p>
          <a:p>
            <a:pPr marL="342900" indent="-342900" algn="ctr"/>
            <a:r>
              <a:rPr lang="ru-RU" b="1" dirty="0" smtClean="0"/>
              <a:t>Ресурсы удаленного доступа (INTERNET)</a:t>
            </a:r>
          </a:p>
          <a:p>
            <a:pPr marL="342900" indent="-342900"/>
            <a:r>
              <a:rPr lang="ru-RU" dirty="0" smtClean="0"/>
              <a:t>1. </a:t>
            </a:r>
            <a:r>
              <a:rPr lang="ru-RU" dirty="0" smtClean="0">
                <a:hlinkClick r:id="rId2"/>
              </a:rPr>
              <a:t>https://posudamart.ru/articles/chto-takoe-molekulyarnaya-kuxnya/</a:t>
            </a:r>
            <a:endParaRPr lang="ru-RU" dirty="0" smtClean="0"/>
          </a:p>
          <a:p>
            <a:pPr marL="342900" indent="-342900"/>
            <a:r>
              <a:rPr lang="ru-RU" dirty="0" smtClean="0"/>
              <a:t>2. </a:t>
            </a:r>
            <a:r>
              <a:rPr lang="ru-RU" dirty="0" smtClean="0">
                <a:hlinkClick r:id="rId3"/>
              </a:rPr>
              <a:t>http://refleader.ru/poljgeotrjgeqas.html</a:t>
            </a:r>
            <a:endParaRPr lang="ru-RU" dirty="0" smtClean="0"/>
          </a:p>
          <a:p>
            <a:pPr marL="342900" indent="-342900"/>
            <a:r>
              <a:rPr lang="ru-RU" dirty="0" smtClean="0"/>
              <a:t>3. https://m.ok.ru/riamo/topic/64576412562774</a:t>
            </a:r>
          </a:p>
          <a:p>
            <a:pPr marL="342900" indent="-342900"/>
            <a:r>
              <a:rPr lang="ru-RU" dirty="0" smtClean="0"/>
              <a:t>4. </a:t>
            </a:r>
            <a:r>
              <a:rPr lang="ru-RU" dirty="0" smtClean="0">
                <a:hlinkClick r:id="rId4"/>
              </a:rPr>
              <a:t>http://classmedia.by/molekulyarnaya-kuhnya</a:t>
            </a:r>
            <a:endParaRPr lang="ru-RU" dirty="0" smtClean="0"/>
          </a:p>
          <a:p>
            <a:pPr marL="342900" indent="-342900"/>
            <a:r>
              <a:rPr lang="ru-RU" dirty="0" smtClean="0"/>
              <a:t>5. </a:t>
            </a:r>
            <a:r>
              <a:rPr lang="ru-RU" dirty="0" smtClean="0">
                <a:hlinkClick r:id="rId5"/>
              </a:rPr>
              <a:t>http://univercaffe.ru/blog/molekulyarnaya-kukhnya-osobennosti-sovremennogo-napravleniya-kulinarnogo-iskusstva</a:t>
            </a:r>
            <a:endParaRPr lang="ru-RU" dirty="0" smtClean="0"/>
          </a:p>
          <a:p>
            <a:pPr marL="342900" indent="-342900"/>
            <a:r>
              <a:rPr lang="ru-RU" dirty="0" smtClean="0"/>
              <a:t>6. </a:t>
            </a:r>
            <a:r>
              <a:rPr lang="ru-RU" dirty="0" smtClean="0">
                <a:hlinkClick r:id="rId6"/>
              </a:rPr>
              <a:t>https://nryachtclub.ru/eda/chto-takoe-molekulyarnaya-kukhnya/</a:t>
            </a:r>
            <a:endParaRPr lang="ru-RU" dirty="0" smtClean="0"/>
          </a:p>
          <a:p>
            <a:pPr marL="342900" indent="-342900"/>
            <a:r>
              <a:rPr lang="ru-RU" dirty="0" smtClean="0"/>
              <a:t>7. https://e-koncept.ru/2016/86531.htm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-171400"/>
            <a:ext cx="9289032" cy="5616624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1700" b="1" dirty="0" smtClean="0"/>
          </a:p>
          <a:p>
            <a:pPr algn="ctr">
              <a:buNone/>
            </a:pPr>
            <a:r>
              <a:rPr lang="ru-RU" sz="3200" dirty="0" smtClean="0">
                <a:solidFill>
                  <a:schemeClr val="tx1"/>
                </a:solidFill>
                <a:latin typeface="+mj-lt"/>
              </a:rPr>
              <a:t>Содержание</a:t>
            </a:r>
            <a:endParaRPr lang="ru-RU" sz="32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ВВЕДЕНИЕ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			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ГЛАВА I. ТЕОРЕТИЧЕСКИЕ АСПЕКТЫ МОЛЕКУЛЯРНОЙ КУХНИ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1.1. Что такое молекулярная кухня?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1.2. История возникновения молекулярной кухни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1.3. Особенности молекулярной кухни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ГЛАВА II. ТЕХНОЛОГИЯ ПРИГОТОВЛЕНИЯ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БЛЮД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МОЛЕКУЛЯРНОЙ КУХНИ</a:t>
            </a:r>
            <a:endParaRPr lang="ru-RU" sz="2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2.1. </a:t>
            </a:r>
            <a:r>
              <a:rPr lang="ru-RU" sz="2000" dirty="0" smtClean="0"/>
              <a:t>Техники приготовления</a:t>
            </a:r>
            <a:endParaRPr lang="ru-RU" sz="2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2.2. Рецепты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ГЛАВА III. ЯВЛЯЕТСЯ ЛИ МОЛЕКУЛЯРНАЯ КУХНЯ </a:t>
            </a:r>
            <a:r>
              <a:rPr lang="ru-RU" sz="2000" dirty="0" smtClean="0">
                <a:solidFill>
                  <a:schemeClr val="tx1"/>
                </a:solidFill>
              </a:rPr>
              <a:t>ПОЛЕЗНОЙ?</a:t>
            </a:r>
            <a:endParaRPr lang="ru-RU" sz="20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2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ЗАКЛЮЧЕНИЕ                  						                   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СПИСОК ИНФОРМАЦИОННЫХ ИСТОЧНИКОВ	</a:t>
            </a:r>
            <a:r>
              <a:rPr lang="ru-RU" sz="1700" dirty="0" smtClean="0">
                <a:solidFill>
                  <a:schemeClr val="tx1"/>
                </a:solidFill>
              </a:rPr>
              <a:t>	</a:t>
            </a:r>
            <a:r>
              <a:rPr lang="ru-RU" sz="1700" dirty="0" smtClean="0"/>
              <a:t>	</a:t>
            </a:r>
            <a:r>
              <a:rPr lang="ru-RU" sz="1700" b="1" dirty="0" smtClean="0"/>
              <a:t>	                  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0"/>
            <a:ext cx="7886700" cy="13255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FFFF00"/>
                </a:solidFill>
              </a:rPr>
              <a:t>Спасибо за внимание!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12 блюд молекулярной кухни, которые можно приготовить д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08920"/>
            <a:ext cx="2843808" cy="189847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03848" y="4725144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Глазированный </a:t>
            </a:r>
            <a:r>
              <a:rPr lang="ru-RU" b="1" dirty="0" err="1" smtClean="0"/>
              <a:t>тофу</a:t>
            </a:r>
            <a:r>
              <a:rPr lang="ru-RU" b="1" dirty="0" smtClean="0"/>
              <a:t> с жемчужинами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068960"/>
            <a:ext cx="2552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Апельсиновые спагетти</a:t>
            </a:r>
            <a:endParaRPr lang="ru-RU" b="1" dirty="0"/>
          </a:p>
        </p:txBody>
      </p:sp>
      <p:pic>
        <p:nvPicPr>
          <p:cNvPr id="1028" name="Picture 4" descr="12 блюд молекулярной кухни, которые можно приготовить до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8532"/>
            <a:ext cx="2736304" cy="1822950"/>
          </a:xfrm>
          <a:prstGeom prst="rect">
            <a:avLst/>
          </a:prstGeom>
          <a:ln w="381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6084168" y="6021288"/>
            <a:ext cx="2842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Пирог из тыквы и бананов</a:t>
            </a:r>
            <a:endParaRPr lang="ru-RU" b="1" dirty="0"/>
          </a:p>
        </p:txBody>
      </p:sp>
      <p:pic>
        <p:nvPicPr>
          <p:cNvPr id="1030" name="Picture 6" descr="3. Пирог из тыквы и банан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221088"/>
            <a:ext cx="2808312" cy="1755195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2" name="Picture 8" descr="2. Малиновая икра с клубничной пеной и карамелью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315282"/>
            <a:ext cx="2736304" cy="171019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9512" y="6093296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Малиновая икра с клубничной пеной и карамелью</a:t>
            </a:r>
            <a:endParaRPr lang="ru-RU" b="1" dirty="0"/>
          </a:p>
        </p:txBody>
      </p:sp>
      <p:pic>
        <p:nvPicPr>
          <p:cNvPr id="1034" name="Picture 10" descr="12 блюд молекулярной кухни, которые можно приготовить дом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1196215"/>
            <a:ext cx="2736304" cy="1819191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372200" y="3068960"/>
            <a:ext cx="2363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Бальзамическая икра</a:t>
            </a:r>
            <a:endParaRPr lang="ru-RU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7667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АКТУАЛЬНОСТЬ</a:t>
            </a:r>
            <a:endParaRPr lang="ru-RU" sz="2400" b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157192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Молекулярная кухня набирает большую популярность, но кажется далёкой и недоступной. Однако, всё не так сложно, как выглядит с первого взгляда, а некоторые блюда молекулярной кухни можно сделать и в домашних условиях.</a:t>
            </a:r>
            <a:endParaRPr lang="ru-RU" sz="2000" dirty="0"/>
          </a:p>
        </p:txBody>
      </p:sp>
      <p:pic>
        <p:nvPicPr>
          <p:cNvPr id="28674" name="Picture 2" descr="Кыргызобщепит - Молекулярная кухня - что это такое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996444" cy="266429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6" name="Picture 4" descr="Молекулярная кухня - Рецеп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8936" y="1700809"/>
            <a:ext cx="4229039" cy="2664295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</a:rPr>
              <a:t>Цели и задачи проекта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892480" cy="41764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Цель </a:t>
            </a:r>
            <a:r>
              <a:rPr lang="ru-RU" sz="2200" dirty="0">
                <a:solidFill>
                  <a:schemeClr val="tx1"/>
                </a:solidFill>
              </a:rPr>
              <a:t>проекта: 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Изучить молекулярную кухню и использовать материал </a:t>
            </a:r>
            <a:r>
              <a:rPr lang="ru-RU" sz="2200" dirty="0" smtClean="0">
                <a:solidFill>
                  <a:schemeClr val="tx1"/>
                </a:solidFill>
              </a:rPr>
              <a:t>для </a:t>
            </a:r>
          </a:p>
          <a:p>
            <a:pPr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реализации  в жизни</a:t>
            </a:r>
            <a:r>
              <a:rPr lang="ru-RU" sz="2200" dirty="0">
                <a:solidFill>
                  <a:schemeClr val="tx1"/>
                </a:solidFill>
              </a:rPr>
              <a:t>.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Задачи проекта: 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1.  Ознакомить людей с молекулярной кухней.</a:t>
            </a:r>
            <a:br>
              <a:rPr lang="ru-RU" sz="2200" dirty="0">
                <a:solidFill>
                  <a:schemeClr val="tx1"/>
                </a:solidFill>
              </a:rPr>
            </a:br>
            <a:endParaRPr lang="ru-RU" sz="2200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2.  Дать характеристику молекулярной кухне.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3.  Провести опрос среди населения.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  </a:t>
            </a:r>
          </a:p>
          <a:p>
            <a:pPr>
              <a:buNone/>
            </a:pPr>
            <a:r>
              <a:rPr lang="ru-RU" sz="2200" dirty="0">
                <a:solidFill>
                  <a:schemeClr val="tx1"/>
                </a:solidFill>
              </a:rPr>
              <a:t>4</a:t>
            </a:r>
            <a:r>
              <a:rPr lang="ru-RU" sz="2200" dirty="0" smtClean="0">
                <a:solidFill>
                  <a:schemeClr val="tx1"/>
                </a:solidFill>
              </a:rPr>
              <a:t>. </a:t>
            </a:r>
            <a:r>
              <a:rPr lang="ru-RU" sz="2200" dirty="0">
                <a:solidFill>
                  <a:schemeClr val="tx1"/>
                </a:solidFill>
              </a:rPr>
              <a:t>Приготовление блюд в домашних условиях.</a:t>
            </a:r>
          </a:p>
          <a:p>
            <a:pPr>
              <a:buNone/>
            </a:pPr>
            <a:endParaRPr lang="ru-RU" sz="17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600400" cy="325898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783"/>
            <a:ext cx="3744416" cy="3212163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79512" y="235388"/>
            <a:ext cx="896448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ТЕОРЕТИЧЕСКИЕ АСПЕКТЫ МОЛЕКУЛЯРНОЙ КУХНИ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ЧТО ТАКОЕ МОЛЕКУЛЯРНАЯ КУХНЯ?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Молекулярная кухня — одно из самых неоднозначных современных направлений кулинарного искусства. Трудно найти человека, который бы ни разу о ней не слышал, но пока очень мало тех людей, кто пробовал настоящие молекулярные блюда в ресторане или практикует их приготовление на собственной кухне.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783369" y="258416"/>
            <a:ext cx="72162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ИСТОРИЯ ВОЗНИКНОВЕНИЯ МОЛЕКУЛЯРНОЙ КУХНИ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826675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1992 году в Италии </a:t>
            </a:r>
            <a:r>
              <a:rPr lang="ru-RU" sz="2000" dirty="0" err="1" smtClean="0"/>
              <a:t>Николас</a:t>
            </a:r>
            <a:r>
              <a:rPr lang="ru-RU" sz="2000" dirty="0" smtClean="0"/>
              <a:t> </a:t>
            </a:r>
            <a:r>
              <a:rPr lang="ru-RU" sz="2000" dirty="0" err="1" smtClean="0"/>
              <a:t>Курти</a:t>
            </a:r>
            <a:r>
              <a:rPr lang="ru-RU" sz="2000" dirty="0" smtClean="0"/>
              <a:t> и </a:t>
            </a:r>
            <a:r>
              <a:rPr lang="ru-RU" sz="2000" dirty="0" err="1" smtClean="0"/>
              <a:t>Эрве</a:t>
            </a:r>
            <a:r>
              <a:rPr lang="ru-RU" sz="2000" dirty="0" smtClean="0"/>
              <a:t> Тис провели ряд семинаров для ученых и практикующих поваров под общим названием «Молекулярная и физическая гастрономия». 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2952328" cy="3219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4744"/>
            <a:ext cx="2928453" cy="321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804346" y="142474"/>
            <a:ext cx="55120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ОСОБЕННОСТИ МОЛЕКУЛЯРНОЙ КУХНИ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836712"/>
            <a:ext cx="3468069" cy="219339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763688" y="3140968"/>
            <a:ext cx="5902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    Причудливые формы и сочетание вкусов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6237312"/>
            <a:ext cx="5772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 Применение специального оборудования</a:t>
            </a:r>
            <a:endParaRPr lang="ru-RU" sz="2400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005064"/>
            <a:ext cx="1800200" cy="220340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836712"/>
            <a:ext cx="1963459" cy="221388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005064"/>
            <a:ext cx="2160239" cy="2190495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077072"/>
            <a:ext cx="3279042" cy="213314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05732" y="214482"/>
            <a:ext cx="83574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ТЕХНОЛОГИЯ ПРИГОТОВЛЕНИЯ БЛЮД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+mj-lt"/>
                <a:ea typeface="Calibri" pitchFamily="34" charset="0"/>
                <a:cs typeface="Times New Roman" pitchFamily="18" charset="0"/>
              </a:rPr>
              <a:t>МОЛЕКУЛЯРНОЙ КУХНИ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3644255" cy="238597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259632" y="3212976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Эспумизация</a:t>
            </a:r>
            <a:endParaRPr lang="ru-RU" sz="2400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789040"/>
            <a:ext cx="5688632" cy="2346310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555776" y="6237312"/>
            <a:ext cx="4243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/>
              <a:t>Сферификация</a:t>
            </a:r>
            <a:r>
              <a:rPr lang="ru-RU" sz="2400" dirty="0" smtClean="0"/>
              <a:t> и </a:t>
            </a:r>
            <a:r>
              <a:rPr lang="ru-RU" sz="2400" dirty="0" err="1" smtClean="0"/>
              <a:t>желефикация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3212976"/>
            <a:ext cx="26199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/>
              <a:t>Трансглютаминаза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836712"/>
            <a:ext cx="3633205" cy="235247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66.userapi.com/impf/51j4bHSWs_47v57jZU1ke5Q1o6YX711G2bLcsg/Rn5Mtyupmp8.jpg?size=781x605&amp;quality=96&amp;sign=9cc55b3efe111e618dcfe8cf23304cd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950302"/>
            <a:ext cx="2448272" cy="189654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https://sun9-13.userapi.com/impf/AzvsC4nJ9zVjiw6rKNdpOQBeCBHtTQm3Za0MpQ/Ja56P2W3vGU.jpg?size=580x720&amp;quality=96&amp;sign=c880b3f139d5011442f4efd7a80b4bf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980728"/>
            <a:ext cx="1523856" cy="187220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https://sun9-57.userapi.com/impf/uS6ekZrGXMxf2LmBk_xlQyrm9lKsO6oXkGZKmg/0craA4KLCSo.jpg?size=726x695&amp;quality=96&amp;sign=ca282cce67c4117f77e8b045dd33784a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980728"/>
            <a:ext cx="1880497" cy="187220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26064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j-lt"/>
              </a:rPr>
              <a:t>Процесс приготовления молекулярного мха в домашних условиях:</a:t>
            </a:r>
            <a:endParaRPr lang="ru-RU" sz="2400" b="1" dirty="0">
              <a:latin typeface="+mj-lt"/>
            </a:endParaRPr>
          </a:p>
        </p:txBody>
      </p:sp>
      <p:pic>
        <p:nvPicPr>
          <p:cNvPr id="4104" name="Picture 8" descr="https://sun9-64.userapi.com/impf/0ND0KsahYs899pIE09DxvPKY2vO1KolgtizmWQ/jqr4z3eGvmU.jpg?size=582x526&amp;quality=96&amp;sign=d9649ae3f454c526bca31449b91af136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08" y="4149080"/>
            <a:ext cx="1824203" cy="172819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6" name="Picture 10" descr="https://sun9-27.userapi.com/impf/8L8BO4UFYxdrXaRg44qYkYxL3xdnXJUwNVkotg/4Q-OjJNsGnI.jpg?size=550x481&amp;quality=96&amp;sign=3dc7051185db93259a5e335f08dd241d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980728"/>
            <a:ext cx="2161437" cy="187220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8" name="Picture 12" descr="https://sun9-54.userapi.com/impf/3bQOtNeevWdCSeJluqvU6iORPNx6J7Fve2IXJw/Mbuo3dLVsBE.jpg?size=560x531&amp;quality=96&amp;sign=86ac09e16def3bbaf5826f7b40b286bb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45368" y="4149081"/>
            <a:ext cx="1822575" cy="172819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https://sun9-29.userapi.com/impf/OKHy8iD5zODIIBZk-GureEMQr7yfXZscbSP8vA/2tMRXmKCUUk.jpg?size=751x720&amp;quality=96&amp;sign=9413bcf88c8c2191a3a310868c164efe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82829" y="4149080"/>
            <a:ext cx="2050428" cy="172819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4" descr="https://sun9-23.userapi.com/impf/_NNXMO3b0f7Dzsj0uYcl6VWvOd7iDg_DmInXpw/_80vWrFRDfg.jpg?size=723x654&amp;quality=96&amp;sign=0e50f7ce8d4d9cef3582976fc70fbc26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4149080"/>
            <a:ext cx="1918121" cy="173506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6804248" y="5949280"/>
            <a:ext cx="2175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Молекулярный мох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2924944"/>
            <a:ext cx="2915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Яйцо - 100 г., мука - 50 г., разрыхлитель - 10 г., мёд - 60 г., сахар - 25 г., любой краситель.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2924944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3. Взбить яйца с сахаром.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699792" y="2924944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Добавить сухие ингредиенты и мёд.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0" y="5934670"/>
            <a:ext cx="2627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Добавить краситель по вкусу / желаемому цвету. Перемешать.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339752" y="5949280"/>
            <a:ext cx="213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6. Залить в стаканы.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427984" y="5934670"/>
            <a:ext cx="2160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7. Отправить в </a:t>
            </a:r>
            <a:r>
              <a:rPr lang="ru-RU" dirty="0" err="1" smtClean="0"/>
              <a:t>микроволновку</a:t>
            </a:r>
            <a:r>
              <a:rPr lang="ru-RU" dirty="0" smtClean="0"/>
              <a:t> на 90с. при 800 W.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516216" y="2924944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 Добавить краситель по вкусу / желаемому цвету. Перемешать. 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store.com_w7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powerpointstore.com_w78</Template>
  <TotalTime>9607</TotalTime>
  <Words>735</Words>
  <Application>Microsoft Office PowerPoint</Application>
  <PresentationFormat>Экран (4:3)</PresentationFormat>
  <Paragraphs>132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powerpointstore.com_w78</vt:lpstr>
      <vt:lpstr>Слайд 1</vt:lpstr>
      <vt:lpstr>Слайд 2</vt:lpstr>
      <vt:lpstr>Слайд 3</vt:lpstr>
      <vt:lpstr>Цели и задачи проекта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Результаты анкеты:</vt:lpstr>
      <vt:lpstr>Слайд 15</vt:lpstr>
      <vt:lpstr>Слайд 16</vt:lpstr>
      <vt:lpstr>Слайд 17</vt:lpstr>
      <vt:lpstr>ЗАКЛЮЧЕНИЕ</vt:lpstr>
      <vt:lpstr>Слайд 19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Удивительный мир еды</dc:title>
  <dc:creator>Анастасия</dc:creator>
  <cp:lastModifiedBy>Анастасия</cp:lastModifiedBy>
  <cp:revision>206</cp:revision>
  <dcterms:created xsi:type="dcterms:W3CDTF">2021-01-12T09:05:08Z</dcterms:created>
  <dcterms:modified xsi:type="dcterms:W3CDTF">2021-04-08T12:12:37Z</dcterms:modified>
</cp:coreProperties>
</file>