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39" r:id="rId3"/>
    <p:sldId id="261" r:id="rId4"/>
    <p:sldId id="264" r:id="rId5"/>
    <p:sldId id="267" r:id="rId6"/>
    <p:sldId id="273" r:id="rId7"/>
    <p:sldId id="271" r:id="rId8"/>
    <p:sldId id="275" r:id="rId9"/>
    <p:sldId id="278" r:id="rId10"/>
    <p:sldId id="336" r:id="rId11"/>
    <p:sldId id="299" r:id="rId12"/>
    <p:sldId id="335" r:id="rId13"/>
    <p:sldId id="306" r:id="rId14"/>
    <p:sldId id="338" r:id="rId15"/>
    <p:sldId id="309" r:id="rId16"/>
    <p:sldId id="312" r:id="rId17"/>
    <p:sldId id="29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993300"/>
    <a:srgbClr val="FE0000"/>
    <a:srgbClr val="5F5F5F"/>
    <a:srgbClr val="8E6CFF"/>
    <a:srgbClr val="FFFFFF"/>
    <a:srgbClr val="C5A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01" autoAdjust="0"/>
    <p:restoredTop sz="95971" autoAdjust="0"/>
  </p:normalViewPr>
  <p:slideViewPr>
    <p:cSldViewPr>
      <p:cViewPr varScale="1">
        <p:scale>
          <a:sx n="114" d="100"/>
          <a:sy n="114" d="100"/>
        </p:scale>
        <p:origin x="123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2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630C9-CA08-4DE4-82C8-5A991B0AE3A3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570A8-B7C9-4E3D-8EBF-A4BCB931EC0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196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570A8-B7C9-4E3D-8EBF-A4BCB931EC04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image" Target="../media/image4.png"/><Relationship Id="rId3" Type="http://schemas.openxmlformats.org/officeDocument/2006/relationships/notesSlide" Target="../notesSlides/notesSlide2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15.xml"/><Relationship Id="rId1" Type="http://schemas.openxmlformats.org/officeDocument/2006/relationships/themeOverride" Target="../theme/themeOverride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10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/>
        </p:nvSpPr>
        <p:spPr>
          <a:xfrm>
            <a:off x="6713032" y="5154580"/>
            <a:ext cx="1099327" cy="10827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476" cy="1440160"/>
          </a:xfrm>
        </p:spPr>
        <p:txBody>
          <a:bodyPr>
            <a:noAutofit/>
          </a:bodyPr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«Весенняя дикорастущая кухня»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360" y="3513752"/>
            <a:ext cx="8229600" cy="452596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ru-RU" sz="2800" i="1" dirty="0"/>
          </a:p>
          <a:p>
            <a:pPr marL="0" indent="0" algn="r">
              <a:buNone/>
            </a:pPr>
            <a:r>
              <a:rPr lang="ru-RU" sz="2200" i="1" dirty="0">
                <a:solidFill>
                  <a:schemeClr val="accent4">
                    <a:lumMod val="75000"/>
                  </a:schemeClr>
                </a:solidFill>
              </a:rPr>
              <a:t>Выполнил ученик 11 «Б»: Сапрыкин Кирилл </a:t>
            </a:r>
          </a:p>
          <a:p>
            <a:pPr marL="0" indent="0" algn="r">
              <a:buNone/>
            </a:pPr>
            <a:r>
              <a:rPr lang="ru-RU" sz="2200" i="1" dirty="0">
                <a:solidFill>
                  <a:schemeClr val="accent4">
                    <a:lumMod val="75000"/>
                  </a:schemeClr>
                </a:solidFill>
              </a:rPr>
              <a:t>Руководитель Г.В. </a:t>
            </a:r>
            <a:r>
              <a:rPr lang="ru-RU" sz="2200" i="1">
                <a:solidFill>
                  <a:schemeClr val="accent4">
                    <a:lumMod val="75000"/>
                  </a:schemeClr>
                </a:solidFill>
              </a:rPr>
              <a:t>Кальченко  </a:t>
            </a:r>
            <a:endParaRPr lang="ru-RU" sz="2200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23" y="1196752"/>
            <a:ext cx="2956564" cy="5303254"/>
          </a:xfrm>
          <a:prstGeom prst="rect">
            <a:avLst/>
          </a:prstGeom>
          <a:scene3d>
            <a:camera prst="orthographicFront">
              <a:rot lat="0" lon="300000" rev="0"/>
            </a:camera>
            <a:lightRig rig="threePt" dir="t"/>
          </a:scene3d>
        </p:spPr>
      </p:pic>
      <p:sp>
        <p:nvSpPr>
          <p:cNvPr id="5" name="TextBox 4"/>
          <p:cNvSpPr txBox="1"/>
          <p:nvPr/>
        </p:nvSpPr>
        <p:spPr>
          <a:xfrm>
            <a:off x="2934104" y="577673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4D4D4D"/>
                </a:solidFill>
              </a:rPr>
              <a:t>Нажмите на Землю чтобы начать.</a:t>
            </a:r>
          </a:p>
        </p:txBody>
      </p:sp>
      <p:sp>
        <p:nvSpPr>
          <p:cNvPr id="7" name="Управляющая кнопка: настраиваемая 6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sp>
        <p:nvSpPr>
          <p:cNvPr id="8" name="Овал 7"/>
          <p:cNvSpPr/>
          <p:nvPr/>
        </p:nvSpPr>
        <p:spPr>
          <a:xfrm>
            <a:off x="6713031" y="5154580"/>
            <a:ext cx="1099327" cy="108273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635896" y="1194096"/>
            <a:ext cx="5148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Рецепты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7519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67" y="-23860"/>
            <a:ext cx="8229600" cy="114300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4.б. Папоротник с мясом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568952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dirty="0"/>
              <a:t>Вымочите в воде солёный папоротник орляк. Нарежьте папоротник кусочками. Мякоть говядины нарежьте  небольшими ломтиками и слегка замаринуйте. Мясо не солите. Нарежьте лук и обжарьте его до золотистого цвета. Лук выложите в отдельную посуду. Разогрейте сковородку и быстро обжарьте мясо (5-10 мин.) Добавьте к мясу папоротник и обжаривайте 6 мин., готовый папоротник должен внутри ещё хрустеть. Добавьте лук. Приправьте соевым соусом. Перемешайте. Выключите огонь, накройте крышкой и дайте постоять 5 мин. </a:t>
            </a:r>
          </a:p>
        </p:txBody>
      </p:sp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8786230" y="-2386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967740"/>
            <a:ext cx="2520280" cy="1677132"/>
          </a:xfrm>
          <a:prstGeom prst="dodecagon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назад 8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984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210146"/>
          </a:xfrm>
        </p:spPr>
        <p:txBody>
          <a:bodyPr>
            <a:noAutofit/>
          </a:bodyPr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5.а</a:t>
            </a: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Запеканка из черемши и картофеля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392" y="1340768"/>
            <a:ext cx="856895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Запеканка из черемши и картофеля. Нарежьте картофель тонкими кружочками. Выложите картофель вместе с черемшой в глубокую форму для запекания. В сливки добавьте соль, перец и мускатный орех и залейте картофель. Поставьте запекаться в духовку, разогретую до 180°С, на 30-40 минут. Затем посыпьте поверхность натёртым сыром и запеките ещё 5-10 минут до золотистой корочки.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43" b="7363"/>
          <a:stretch/>
        </p:blipFill>
        <p:spPr bwMode="auto">
          <a:xfrm>
            <a:off x="1835696" y="4264936"/>
            <a:ext cx="4320480" cy="2347452"/>
          </a:xfrm>
          <a:prstGeom prst="dodecagon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Управляющая кнопка: настраиваемая 6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назад 8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227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5.б. Салат из черемши с огурцом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867" y="1385699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Ингредиенты:1 пучок черемши,2 свежих огурца,2 варёных яйца,½ пучка зелени укропа или петрушки, растительное масло, соль – по вкусу. Приготовление: Яйца и огурцы нарежьте кубиками, черемшу и зелень мелко изрубите. Перемешайте и заправьте растительным маслом. Посолите по вкусу.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3786190"/>
            <a:ext cx="2030626" cy="2038216"/>
          </a:xfrm>
          <a:prstGeom prst="dodecagon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Управляющая кнопка: настраиваемая 6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973474"/>
            <a:ext cx="2160240" cy="2546896"/>
          </a:xfrm>
          <a:prstGeom prst="dodecagon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97604"/>
            <a:ext cx="1885318" cy="2222766"/>
          </a:xfrm>
          <a:prstGeom prst="dodecagon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Управляющая кнопка: назад 10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218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6.а. Чай из листьев лимонника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Чай из листьев очень необычный и вкусный. Свежие или высушенные листья заваривать как чай в заварочном чайнике из расчета 1 чайная ложка измельченного сырья на 1 стакан кипятка. В термосе этого лучше не делать, так как пропадает изысканность аромата и вкус напитка становится грубее. Чай из стеблей можно готовить и зимой. Высушенные или свежие стебли разрезать на мелкие кусочки и заваривать как чай, добавляя сахар или мед по вкусу.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64834"/>
            <a:ext cx="2857500" cy="1847850"/>
          </a:xfrm>
          <a:prstGeom prst="dodecagon">
            <a:avLst/>
          </a:prstGeom>
          <a:noFill/>
          <a:ln w="9525">
            <a:solidFill>
              <a:srgbClr val="FE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5" r="6133" b="8822"/>
          <a:stretch/>
        </p:blipFill>
        <p:spPr bwMode="auto">
          <a:xfrm>
            <a:off x="3779912" y="4402455"/>
            <a:ext cx="3778090" cy="1865497"/>
          </a:xfrm>
          <a:prstGeom prst="dodecagon">
            <a:avLst/>
          </a:prstGeom>
          <a:noFill/>
          <a:ln w="12700">
            <a:solidFill>
              <a:srgbClr val="FE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Управляющая кнопка: настраиваемая 7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11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6.б. Сок из лимонника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867" y="134076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Лимонник необходимо тщательно промыть, обдать закипевшей водой, пропустить на мясорубке и отжать. Полученный сок разбавляется чистой водой в пропорции «один к одному». Затем его следует несколько минут прокипятить. Прием ведется трижды в день во время еды, дозировка составляет 5 мл. Кроме того, сок используется, как средство для наружных применений.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916" y="4324972"/>
            <a:ext cx="3246263" cy="2160240"/>
          </a:xfrm>
          <a:prstGeom prst="dodecagon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66415" y="6089212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7330415" y="6089212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Управляющая кнопка: настраиваемая 7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133293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7.а</a:t>
            </a: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Салат из заячьей капусты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dirty="0"/>
              <a:t>Салат из листьев заячьей капусты. Нарезать огурцы,  измельчить листья, и зеленый лук, посолить, добавить укроп и заправить сметаной.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24944"/>
            <a:ext cx="4243980" cy="3102496"/>
          </a:xfrm>
          <a:prstGeom prst="dodecagon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t="5585"/>
          <a:stretch/>
        </p:blipFill>
        <p:spPr bwMode="auto">
          <a:xfrm>
            <a:off x="5286380" y="3071810"/>
            <a:ext cx="3397398" cy="2650488"/>
          </a:xfrm>
          <a:prstGeom prst="dodecagon">
            <a:avLst/>
          </a:prstGeom>
          <a:noFill/>
          <a:ln w="12700">
            <a:solidFill>
              <a:srgbClr val="FE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Управляющая кнопка: настраиваемая 7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711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Напиток из заячьей капусты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3970784" cy="496855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600" dirty="0">
                <a:solidFill>
                  <a:prstClr val="black"/>
                </a:solidFill>
              </a:rPr>
              <a:t>Напиток из заячьей капусты с медом. Промытые листья пропустить через мясорубку, залить охлажденной кипяченой водой и оставить для настаивания на 3-4 часа. Процедить настой через сито и растворить в нем мед. Можно добавить клюквенный сок.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0" r="18111" b="9777"/>
          <a:stretch/>
        </p:blipFill>
        <p:spPr bwMode="auto">
          <a:xfrm>
            <a:off x="4162627" y="1005404"/>
            <a:ext cx="3167788" cy="2782026"/>
          </a:xfrm>
          <a:prstGeom prst="dodecagon">
            <a:avLst/>
          </a:prstGeom>
          <a:noFill/>
          <a:ln w="9525">
            <a:solidFill>
              <a:srgbClr val="FE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0" t="16328" r="19118"/>
          <a:stretch/>
        </p:blipFill>
        <p:spPr bwMode="auto">
          <a:xfrm>
            <a:off x="4495336" y="4100092"/>
            <a:ext cx="2852382" cy="2552416"/>
          </a:xfrm>
          <a:prstGeom prst="dodecagon">
            <a:avLst/>
          </a:prstGeom>
          <a:noFill/>
          <a:ln w="9525">
            <a:solidFill>
              <a:srgbClr val="FE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Управляющая кнопка: настраиваемая 7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367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332" y="-199158"/>
            <a:ext cx="9144000" cy="7909858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  <a:scene3d>
            <a:camera prst="isometricOffAxis1Right"/>
            <a:lightRig rig="threePt" dir="t"/>
          </a:scene3d>
        </p:spPr>
        <p:txBody>
          <a:bodyPr wrap="square" rtlCol="0" anchor="ctr">
            <a:spAutoFit/>
            <a:scene3d>
              <a:camera prst="isometricOffAxis1Right"/>
              <a:lightRig rig="flood" dir="t"/>
            </a:scene3d>
            <a:sp3d extrusionH="57150" prstMaterial="softEdge">
              <a:bevelT w="82550" h="38100" prst="coolSlant"/>
              <a:bevelB w="82550" h="38100" prst="coolSlant"/>
            </a:sp3d>
          </a:bodyPr>
          <a:lstStyle/>
          <a:p>
            <a:pPr algn="ctr"/>
            <a:r>
              <a:rPr lang="ru-RU" sz="13200" b="1" i="1" dirty="0">
                <a:gradFill>
                  <a:gsLst>
                    <a:gs pos="0">
                      <a:srgbClr val="000082"/>
                    </a:gs>
                    <a:gs pos="20000">
                      <a:srgbClr val="66008F"/>
                    </a:gs>
                    <a:gs pos="46000">
                      <a:srgbClr val="BA0066"/>
                    </a:gs>
                    <a:gs pos="90000">
                      <a:srgbClr val="FF6B00"/>
                    </a:gs>
                    <a:gs pos="72000">
                      <a:srgbClr val="FF0000"/>
                    </a:gs>
                    <a:gs pos="100000">
                      <a:srgbClr val="FF8200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stA="49000" endPos="87000" dir="5400000" sy="-100000" algn="bl" rotWithShape="0"/>
                </a:effectLst>
                <a:latin typeface="Microsoft Sans Serif" pitchFamily="34" charset="0"/>
                <a:cs typeface="Microsoft Sans Serif" pitchFamily="34" charset="0"/>
              </a:rPr>
              <a:t>Спасибо за внимание!</a:t>
            </a:r>
          </a:p>
          <a:p>
            <a:pPr algn="ctr"/>
            <a:endParaRPr lang="ru-RU" sz="11200" b="1" i="1" dirty="0">
              <a:ln>
                <a:gradFill flip="none"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2700000" scaled="1"/>
                  <a:tileRect/>
                </a:gradFill>
              </a:ln>
              <a:gradFill>
                <a:gsLst>
                  <a:gs pos="0">
                    <a:srgbClr val="000082"/>
                  </a:gs>
                  <a:gs pos="20000">
                    <a:srgbClr val="66008F"/>
                  </a:gs>
                  <a:gs pos="46000">
                    <a:srgbClr val="BA0066"/>
                  </a:gs>
                  <a:gs pos="90000">
                    <a:srgbClr val="FF6B00"/>
                  </a:gs>
                  <a:gs pos="72000">
                    <a:srgbClr val="FF0000"/>
                  </a:gs>
                  <a:gs pos="100000">
                    <a:srgbClr val="FF8200"/>
                  </a:gs>
                </a:gsLst>
                <a:lin ang="2700000" scaled="1"/>
              </a:gradFill>
              <a:effectLst>
                <a:outerShdw blurRad="190500" sx="96000" sy="96000" algn="tl">
                  <a:srgbClr val="000000">
                    <a:alpha val="43137"/>
                  </a:srgbClr>
                </a:outerShdw>
                <a:reflection stA="62000" endPos="39000" dir="5400000" sy="-100000" algn="bl" rotWithShape="0"/>
              </a:effectLst>
            </a:endParaRPr>
          </a:p>
        </p:txBody>
      </p:sp>
      <p:sp>
        <p:nvSpPr>
          <p:cNvPr id="4" name="Управляющая кнопка: далее 3">
            <a:hlinkClick r:id="" action="ppaction://hlinkshowjump?jump=endshow" highlightClick="1"/>
          </p:cNvPr>
          <p:cNvSpPr/>
          <p:nvPr/>
        </p:nvSpPr>
        <p:spPr>
          <a:xfrm>
            <a:off x="8207896" y="6066000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137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963" y="-18020"/>
            <a:ext cx="8229600" cy="114300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Рецепты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547" y="1048568"/>
            <a:ext cx="4547806" cy="6687541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3700" b="1" i="1" dirty="0">
                <a:solidFill>
                  <a:schemeClr val="tx1"/>
                </a:solidFill>
              </a:rPr>
              <a:t>Огуречная трава</a:t>
            </a:r>
          </a:p>
          <a:p>
            <a:pPr marL="0" indent="0">
              <a:buNone/>
            </a:pPr>
            <a:r>
              <a:rPr lang="ru-RU" sz="3700" dirty="0">
                <a:hlinkClick r:id="rId4" action="ppaction://hlinksldjump"/>
              </a:rPr>
              <a:t>1.а. Чая из огуречной травой</a:t>
            </a:r>
            <a:endParaRPr lang="ru-RU" sz="3700" dirty="0"/>
          </a:p>
          <a:p>
            <a:pPr marL="0" indent="0">
              <a:buNone/>
            </a:pPr>
            <a:r>
              <a:rPr lang="en-US" sz="3700" dirty="0">
                <a:hlinkClick r:id="rId5" action="ppaction://hlinksldjump"/>
              </a:rPr>
              <a:t>1.</a:t>
            </a:r>
            <a:r>
              <a:rPr lang="ru-RU" sz="3700" dirty="0">
                <a:hlinkClick r:id="rId5" action="ppaction://hlinksldjump"/>
              </a:rPr>
              <a:t>б</a:t>
            </a:r>
            <a:r>
              <a:rPr lang="en-US" sz="3700" dirty="0">
                <a:hlinkClick r:id="rId5" action="ppaction://hlinksldjump"/>
              </a:rPr>
              <a:t>. </a:t>
            </a:r>
            <a:r>
              <a:rPr lang="ru-RU" sz="3700" dirty="0">
                <a:hlinkClick r:id="rId5" action="ppaction://hlinksldjump"/>
              </a:rPr>
              <a:t>Масло огуречной травы</a:t>
            </a:r>
            <a:endParaRPr lang="ru-RU" sz="3700" dirty="0"/>
          </a:p>
          <a:p>
            <a:pPr marL="0" indent="0" algn="ctr">
              <a:buNone/>
            </a:pPr>
            <a:r>
              <a:rPr lang="ru-RU" sz="3700" b="1" i="1" dirty="0">
                <a:solidFill>
                  <a:schemeClr val="tx1"/>
                </a:solidFill>
              </a:rPr>
              <a:t>Одуванчик</a:t>
            </a:r>
          </a:p>
          <a:p>
            <a:pPr marL="0" indent="0">
              <a:buNone/>
            </a:pPr>
            <a:r>
              <a:rPr lang="en-US" sz="3700" dirty="0">
                <a:hlinkClick r:id="rId6" action="ppaction://hlinksldjump"/>
              </a:rPr>
              <a:t>2.</a:t>
            </a:r>
            <a:r>
              <a:rPr lang="ru-RU" sz="3700" dirty="0">
                <a:hlinkClick r:id="rId6" action="ppaction://hlinksldjump"/>
              </a:rPr>
              <a:t>а</a:t>
            </a:r>
            <a:r>
              <a:rPr lang="en-US" sz="3700" dirty="0">
                <a:hlinkClick r:id="rId6" action="ppaction://hlinksldjump"/>
              </a:rPr>
              <a:t>. </a:t>
            </a:r>
            <a:r>
              <a:rPr lang="ru-RU" sz="3700" dirty="0">
                <a:hlinkClick r:id="rId6" action="ppaction://hlinksldjump"/>
              </a:rPr>
              <a:t>Варенье из одуванчиков</a:t>
            </a:r>
            <a:endParaRPr lang="ru-RU" sz="3700" dirty="0"/>
          </a:p>
          <a:p>
            <a:pPr marL="0" indent="0">
              <a:buNone/>
            </a:pPr>
            <a:r>
              <a:rPr lang="en-US" sz="3700" dirty="0">
                <a:hlinkClick r:id="rId7" action="ppaction://hlinksldjump"/>
              </a:rPr>
              <a:t>2.</a:t>
            </a:r>
            <a:r>
              <a:rPr lang="ru-RU" sz="3700" dirty="0">
                <a:hlinkClick r:id="rId7" action="ppaction://hlinksldjump"/>
              </a:rPr>
              <a:t>б</a:t>
            </a:r>
            <a:r>
              <a:rPr lang="en-US" sz="3700" dirty="0">
                <a:hlinkClick r:id="rId7" action="ppaction://hlinksldjump"/>
              </a:rPr>
              <a:t>.</a:t>
            </a:r>
            <a:r>
              <a:rPr lang="ru-RU" sz="3700" dirty="0">
                <a:hlinkClick r:id="rId7" action="ppaction://hlinksldjump"/>
              </a:rPr>
              <a:t>Салат из одуванчиков</a:t>
            </a:r>
            <a:endParaRPr lang="ru-RU" sz="3700" dirty="0"/>
          </a:p>
          <a:p>
            <a:pPr marL="0" indent="0" algn="ctr">
              <a:buNone/>
            </a:pPr>
            <a:r>
              <a:rPr lang="ru-RU" sz="3700" b="1" i="1" dirty="0">
                <a:solidFill>
                  <a:schemeClr val="tx1"/>
                </a:solidFill>
              </a:rPr>
              <a:t>Крапива</a:t>
            </a:r>
          </a:p>
          <a:p>
            <a:pPr marL="0" indent="0">
              <a:buNone/>
            </a:pPr>
            <a:r>
              <a:rPr lang="ru-RU" sz="3700" dirty="0">
                <a:hlinkClick r:id="rId8" action="ppaction://hlinksldjump"/>
              </a:rPr>
              <a:t>3.а. Салат с крапивой и овощами</a:t>
            </a:r>
            <a:endParaRPr lang="ru-RU" sz="3700" dirty="0"/>
          </a:p>
          <a:p>
            <a:pPr marL="0" indent="0">
              <a:buNone/>
            </a:pPr>
            <a:r>
              <a:rPr lang="ru-RU" sz="3700" dirty="0">
                <a:hlinkClick r:id="rId9" action="ppaction://hlinksldjump"/>
              </a:rPr>
              <a:t>3.б. Зеленый борщ с крапивой</a:t>
            </a:r>
            <a:endParaRPr lang="ru-RU" sz="3700" dirty="0"/>
          </a:p>
          <a:p>
            <a:pPr marL="0" indent="0" algn="ctr">
              <a:buNone/>
            </a:pPr>
            <a:r>
              <a:rPr lang="ru-RU" sz="3700" b="1" i="1" dirty="0">
                <a:solidFill>
                  <a:schemeClr val="tx1"/>
                </a:solidFill>
              </a:rPr>
              <a:t>Папоротник</a:t>
            </a:r>
          </a:p>
          <a:p>
            <a:pPr marL="0" indent="0">
              <a:buNone/>
            </a:pPr>
            <a:r>
              <a:rPr lang="ru-RU" sz="3700" dirty="0">
                <a:hlinkClick r:id="rId10" action="ppaction://hlinksldjump"/>
              </a:rPr>
              <a:t>4.а. Папоротник по-китайски</a:t>
            </a:r>
            <a:endParaRPr lang="en-US" sz="3700" dirty="0"/>
          </a:p>
          <a:p>
            <a:pPr marL="0" indent="0">
              <a:buNone/>
            </a:pPr>
            <a:r>
              <a:rPr lang="en-US" sz="3700" dirty="0">
                <a:hlinkClick r:id="rId11" action="ppaction://hlinksldjump"/>
              </a:rPr>
              <a:t>4.</a:t>
            </a:r>
            <a:r>
              <a:rPr lang="ru-RU" sz="3700" dirty="0">
                <a:hlinkClick r:id="rId11" action="ppaction://hlinksldjump"/>
              </a:rPr>
              <a:t>б</a:t>
            </a:r>
            <a:r>
              <a:rPr lang="en-US" sz="3700" dirty="0">
                <a:hlinkClick r:id="rId11" action="ppaction://hlinksldjump"/>
              </a:rPr>
              <a:t>. </a:t>
            </a:r>
            <a:r>
              <a:rPr lang="ru-RU" sz="3700" dirty="0">
                <a:hlinkClick r:id="rId11" action="ppaction://hlinksldjump"/>
              </a:rPr>
              <a:t>Папоротник с мясом</a:t>
            </a:r>
            <a:endParaRPr lang="ru-RU" sz="3700" dirty="0"/>
          </a:p>
          <a:p>
            <a:pPr marL="0" indent="0">
              <a:buNone/>
            </a:pPr>
            <a:endParaRPr lang="ru-RU" sz="3700" dirty="0"/>
          </a:p>
          <a:p>
            <a:pPr marL="0" indent="0">
              <a:buNone/>
            </a:pPr>
            <a:endParaRPr lang="ru-RU" sz="3700" dirty="0">
              <a:solidFill>
                <a:srgbClr val="5F5F5F"/>
              </a:solidFill>
            </a:endParaRPr>
          </a:p>
          <a:p>
            <a:pPr marL="0" indent="0">
              <a:buNone/>
            </a:pPr>
            <a:endParaRPr lang="ru-RU" sz="3400" dirty="0">
              <a:solidFill>
                <a:srgbClr val="5F5F5F"/>
              </a:solidFill>
            </a:endParaRPr>
          </a:p>
          <a:p>
            <a:pPr marL="0" indent="0">
              <a:buNone/>
            </a:pPr>
            <a:endParaRPr lang="ru-RU" sz="3400" dirty="0">
              <a:solidFill>
                <a:srgbClr val="5F5F5F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0" name="Управляющая кнопка: настраиваемая 29">
            <a:hlinkClick r:id="" action="ppaction://hlinkshowjump?jump=endshow" highlightClick="1"/>
          </p:cNvPr>
          <p:cNvSpPr/>
          <p:nvPr/>
        </p:nvSpPr>
        <p:spPr>
          <a:xfrm>
            <a:off x="8783960" y="-3032"/>
            <a:ext cx="376016" cy="363031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4637808" y="1048568"/>
            <a:ext cx="4506192" cy="4893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600" b="1" i="1" dirty="0">
                <a:solidFill>
                  <a:schemeClr val="tx1"/>
                </a:solidFill>
              </a:rPr>
              <a:t>Черемша</a:t>
            </a:r>
          </a:p>
          <a:p>
            <a:r>
              <a:rPr lang="ru-RU" sz="2600" dirty="0">
                <a:hlinkClick r:id="rId12" action="ppaction://hlinksldjump"/>
              </a:rPr>
              <a:t>5.а. Запеканка из черемши и картофеля</a:t>
            </a:r>
            <a:endParaRPr lang="ru-RU" sz="2600" dirty="0"/>
          </a:p>
          <a:p>
            <a:r>
              <a:rPr lang="ru-RU" sz="2600" dirty="0">
                <a:hlinkClick r:id="rId13" action="ppaction://hlinksldjump"/>
              </a:rPr>
              <a:t>5.б. Салат из черемши с огурцом</a:t>
            </a:r>
            <a:endParaRPr lang="ru-RU" sz="2600" dirty="0"/>
          </a:p>
          <a:p>
            <a:pPr algn="ctr"/>
            <a:r>
              <a:rPr lang="ru-RU" sz="2600" b="1" i="1" dirty="0">
                <a:solidFill>
                  <a:schemeClr val="tx1"/>
                </a:solidFill>
              </a:rPr>
              <a:t>Лимонник</a:t>
            </a:r>
          </a:p>
          <a:p>
            <a:r>
              <a:rPr lang="ru-RU" sz="2600" dirty="0">
                <a:hlinkClick r:id="rId14" action="ppaction://hlinksldjump"/>
              </a:rPr>
              <a:t>6.а. Чай из листьев лимонника</a:t>
            </a:r>
            <a:endParaRPr lang="en-US" sz="2600" dirty="0"/>
          </a:p>
          <a:p>
            <a:r>
              <a:rPr lang="ru-RU" sz="2600" dirty="0">
                <a:hlinkClick r:id="rId15" action="ppaction://hlinksldjump"/>
              </a:rPr>
              <a:t>6</a:t>
            </a:r>
            <a:r>
              <a:rPr lang="en-US" sz="2600" dirty="0">
                <a:hlinkClick r:id="rId15" action="ppaction://hlinksldjump"/>
              </a:rPr>
              <a:t>.</a:t>
            </a:r>
            <a:r>
              <a:rPr lang="ru-RU" sz="2600" dirty="0">
                <a:hlinkClick r:id="rId15" action="ppaction://hlinksldjump"/>
              </a:rPr>
              <a:t>б</a:t>
            </a:r>
            <a:r>
              <a:rPr lang="en-US" sz="2600" dirty="0">
                <a:hlinkClick r:id="rId15" action="ppaction://hlinksldjump"/>
              </a:rPr>
              <a:t>.</a:t>
            </a:r>
            <a:r>
              <a:rPr lang="ru-RU" sz="2600" dirty="0">
                <a:hlinkClick r:id="rId15" action="ppaction://hlinksldjump"/>
              </a:rPr>
              <a:t> Сок лимонника </a:t>
            </a:r>
            <a:r>
              <a:rPr lang="en-US" sz="2600" dirty="0">
                <a:hlinkClick r:id="rId15" action="ppaction://hlinksldjump"/>
              </a:rPr>
              <a:t> </a:t>
            </a:r>
            <a:endParaRPr lang="ru-RU" sz="2600" dirty="0"/>
          </a:p>
          <a:p>
            <a:pPr algn="ctr"/>
            <a:r>
              <a:rPr lang="ru-RU" sz="2600" b="1" i="1" dirty="0">
                <a:solidFill>
                  <a:schemeClr val="tx1"/>
                </a:solidFill>
              </a:rPr>
              <a:t>Заячьи Капуста</a:t>
            </a:r>
          </a:p>
          <a:p>
            <a:r>
              <a:rPr lang="ru-RU" sz="2600" dirty="0">
                <a:noFill/>
                <a:hlinkClick r:id="rId16" action="ppaction://hlinksldjump"/>
              </a:rPr>
              <a:t>7.а. Салат из заячьей капусты</a:t>
            </a:r>
            <a:endParaRPr lang="ru-RU" sz="2600" dirty="0">
              <a:noFill/>
            </a:endParaRPr>
          </a:p>
          <a:p>
            <a:r>
              <a:rPr lang="ru-RU" sz="2600" dirty="0">
                <a:solidFill>
                  <a:schemeClr val="tx1"/>
                </a:solidFill>
                <a:hlinkClick r:id="rId17" action="ppaction://hlinksldjump"/>
              </a:rPr>
              <a:t>7.б. Напиток из заячьей капусты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6211669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4D4D4D"/>
                </a:solidFill>
              </a:rPr>
              <a:t>Для перехода нажмите на рецепт выделенный оранжевым цветом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Управляющая кнопка: назад 28">
            <a:hlinkClick r:id="" action="ppaction://hlinkshowjump?jump=previousslide" highlightClick="1"/>
          </p:cNvPr>
          <p:cNvSpPr/>
          <p:nvPr/>
        </p:nvSpPr>
        <p:spPr>
          <a:xfrm>
            <a:off x="7257461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635" y="49072"/>
            <a:ext cx="1583581" cy="114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23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348" y="2578"/>
            <a:ext cx="8229600" cy="1266181"/>
          </a:xfrm>
        </p:spPr>
        <p:txBody>
          <a:bodyPr>
            <a:noAutofit/>
          </a:bodyPr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1.а. Чай из огуречной травы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468" cy="1440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1 столовую ложку высушенных стеблей огуречной травы или 1 чайную ложку цветков заливают 250 мл кипятка. Пьют по 1 чашке в день в течение максимум 3-4 недель. Этот рецепт </a:t>
            </a:r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Управляющая кнопка: назад 5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8" r="15417"/>
          <a:stretch/>
        </p:blipFill>
        <p:spPr>
          <a:xfrm>
            <a:off x="270511" y="2636912"/>
            <a:ext cx="2953776" cy="2814044"/>
          </a:xfrm>
          <a:prstGeom prst="dodecagon">
            <a:avLst/>
          </a:prstGeom>
          <a:ln w="12700">
            <a:solidFill>
              <a:srgbClr val="FE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9" name="TextBox 8"/>
          <p:cNvSpPr txBox="1"/>
          <p:nvPr/>
        </p:nvSpPr>
        <p:spPr>
          <a:xfrm>
            <a:off x="3491880" y="2419774"/>
            <a:ext cx="390895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/>
              <a:t>используют для снижения температуры, лечения инфекций верхних дыхательных путей, снижения кровяного давления, укрепления сердечной мышцы и для увеличение лактации у кормящих матерей.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3" t="7236" r="19388" b="15851"/>
          <a:stretch/>
        </p:blipFill>
        <p:spPr bwMode="auto">
          <a:xfrm>
            <a:off x="6929454" y="2714620"/>
            <a:ext cx="1739393" cy="2855993"/>
          </a:xfrm>
          <a:prstGeom prst="dodecagon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50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9875"/>
            <a:ext cx="9144000" cy="1268760"/>
          </a:xfrm>
        </p:spPr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1.б. Масло огуречной травы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8280412" cy="1296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Масло из семян в домашних условиях. Вам надо размолоть семена. В лечебных целях принимать их следует 3 раза в день по ¼ чайной ложке. </a:t>
            </a:r>
            <a:endParaRPr lang="en-US" sz="2600" dirty="0"/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2564904"/>
            <a:ext cx="316835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/>
              <a:t>Масло огуречной травы облегчает различные воспалительные процессы кишечника,                 суставов, верхних дыхательных путей.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8" t="6262" r="19918"/>
          <a:stretch/>
        </p:blipFill>
        <p:spPr>
          <a:xfrm>
            <a:off x="3000364" y="3071810"/>
            <a:ext cx="2360315" cy="2299928"/>
          </a:xfrm>
          <a:prstGeom prst="dodecagon">
            <a:avLst/>
          </a:prstGeom>
          <a:ln w="12700">
            <a:solidFill>
              <a:srgbClr val="FE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7" r="31440" b="6192"/>
          <a:stretch/>
        </p:blipFill>
        <p:spPr>
          <a:xfrm>
            <a:off x="5787277" y="2564904"/>
            <a:ext cx="3176703" cy="2803984"/>
          </a:xfrm>
          <a:prstGeom prst="dodecagon">
            <a:avLst/>
          </a:prstGeom>
          <a:ln>
            <a:solidFill>
              <a:srgbClr val="FE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Управляющая кнопка: назад 11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089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348" y="81704"/>
            <a:ext cx="8229600" cy="114300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2.а. Варенье из одуванчиков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82497"/>
            <a:ext cx="8784468" cy="51345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Цветы одуванчика хорошо промойте. Порежьте лимон вместе с кожицей. В кипящую воду высыпьте сахар и приготовьте сироп. В кипящий сироп положите цветы и лимон, дайте закипеть и варите 10-15 минут. В конце варки добавьте сок лимона. Снимите кастрюлю с огня. Оставьте массу настаиваться до следующего дня. На следующий день процедите и отожмите цветы. Поставьте на огонь на 20 минут.  Варенье готово.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3" t="3352" r="2387" b="6379"/>
          <a:stretch/>
        </p:blipFill>
        <p:spPr bwMode="auto">
          <a:xfrm>
            <a:off x="2915815" y="4142676"/>
            <a:ext cx="4437987" cy="2526444"/>
          </a:xfrm>
          <a:prstGeom prst="dodecagon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назад 8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668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17" y="7722"/>
            <a:ext cx="8229600" cy="114300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2.б.Салат из одуванчиков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016" y="1196752"/>
            <a:ext cx="8496944" cy="1728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Отварите яйца вкрутую. Разрежьте каждое на четыре части. Лук очистите и нарежьте полукольцами. Чеснок измельчите. В небольшой миске соедините соль, чеснок, уксус, горчицу и масло. Прогрейте получившуюся заправку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" t="7328" r="-733" b="1119"/>
          <a:stretch/>
        </p:blipFill>
        <p:spPr bwMode="auto">
          <a:xfrm>
            <a:off x="4508646" y="3020114"/>
            <a:ext cx="4317539" cy="3059240"/>
          </a:xfrm>
          <a:prstGeom prst="dodecagon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Управляющая кнопка: настраиваемая 6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20" y="2786058"/>
            <a:ext cx="421277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600" dirty="0">
                <a:solidFill>
                  <a:prstClr val="black"/>
                </a:solidFill>
              </a:rPr>
              <a:t>в сотейнике на низком огне, помешивая и не доводя до кипения. Листья одуванчика вымойте. Порежьте лук и добавьте в салат. Полейте салат заправкой.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Управляющая кнопка: назад 11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995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939" y="-34387"/>
            <a:ext cx="8496944" cy="1228998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3.а. Салат с крапивой и овощами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07816" y="1962738"/>
            <a:ext cx="5056164" cy="41264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600" dirty="0"/>
              <a:t>сухую крапиву поместить в салатник, сверху кинуть редис. Помидоры черри разделить на две части. Заранее отварить яйца, крупно нарезать. Мягкий сыр порезать кубиком. Стрелки зеленого лука и петрушку мелко нашинковать, поместить в салатник. Готовый салат заправить маслом, полить соевым соусом и соком свежего лимона. </a:t>
            </a:r>
          </a:p>
        </p:txBody>
      </p:sp>
      <p:sp>
        <p:nvSpPr>
          <p:cNvPr id="18" name="Управляющая кнопка: настраиваемая 17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52"/>
          <a:stretch/>
        </p:blipFill>
        <p:spPr bwMode="auto">
          <a:xfrm>
            <a:off x="539553" y="2324540"/>
            <a:ext cx="3121816" cy="1929600"/>
          </a:xfrm>
          <a:prstGeom prst="dodecagon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9" t="17307" r="4725" b="2567"/>
          <a:stretch/>
        </p:blipFill>
        <p:spPr bwMode="auto">
          <a:xfrm>
            <a:off x="540169" y="4620711"/>
            <a:ext cx="3121200" cy="1816501"/>
          </a:xfrm>
          <a:prstGeom prst="dodecagon">
            <a:avLst/>
          </a:prstGeom>
          <a:noFill/>
          <a:ln w="9525">
            <a:solidFill>
              <a:srgbClr val="FE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9023" y="1178384"/>
            <a:ext cx="86404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prstClr val="black"/>
                </a:solidFill>
              </a:rPr>
              <a:t>Перед нарезкой листья можно обдать кипятком. Редис вымыть, нашинковать плоскими слайсами в виде кружков. </a:t>
            </a:r>
            <a:endParaRPr lang="ru-RU" dirty="0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зад 12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64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944" y="0"/>
            <a:ext cx="8229600" cy="114300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3.б.</a:t>
            </a: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Зеленый борщ с крапивой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84612"/>
            <a:ext cx="878446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Порубите крапиву. Тонко нашинкуйте молодую капусту. Зеленый перец нарежьте тонкой соломкой. Мелко нарежьте зеленый лук. Очистите и порубите чеснок. Очень мелко порубите петрушку. В кастрюле растопите масло, положите  перец и обжаривайте 5 мин. Положите чеснок и                                            зеленый лук. Обжаривайте, помешивая, 2–3 мин. Положите в кастрюлю все оставшиеся ингредиенты, залейте водой посолите и поперчите, доведите до кипения и варите 10мин.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12" t="22320" r="16067" b="2757"/>
          <a:stretch/>
        </p:blipFill>
        <p:spPr bwMode="auto">
          <a:xfrm>
            <a:off x="2428860" y="4405912"/>
            <a:ext cx="3429024" cy="2237774"/>
          </a:xfrm>
          <a:prstGeom prst="dodecagon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8" name="Управляющая кнопка: настраиваемая 7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Управляющая кнопка: назад 9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852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187" y="0"/>
            <a:ext cx="8229600" cy="114300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4.а. Папоротник по-китайски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3" y="1303190"/>
            <a:ext cx="5904655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Ингредиенты: 400 г папоротника, 110 г репчатого лука, 200 г свинины, соевый соус. Мясо нарежьте небольшими кубиками и обжарьте. Опустите папоротник в кипящую воду на пару минут. Обжарьте лук до золотистого цвета, переложите его в мясо. Орляк разрежьте на части около 5 см, добавьте его к мясу и залейте всё соевым соусом. Блюдо готово, когда орляк станет горячим.</a:t>
            </a:r>
          </a:p>
        </p:txBody>
      </p:sp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8783960" y="0"/>
            <a:ext cx="360040" cy="360000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×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" r="6818"/>
          <a:stretch/>
        </p:blipFill>
        <p:spPr bwMode="auto">
          <a:xfrm>
            <a:off x="5701719" y="3068960"/>
            <a:ext cx="3232194" cy="2332032"/>
          </a:xfrm>
          <a:prstGeom prst="dodecagon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07896" y="6079354"/>
            <a:ext cx="936104" cy="792000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назад 8">
            <a:hlinkClick r:id="" action="ppaction://hlinkshowjump?jump=lastslideviewed" highlightClick="1"/>
          </p:cNvPr>
          <p:cNvSpPr/>
          <p:nvPr/>
        </p:nvSpPr>
        <p:spPr>
          <a:xfrm>
            <a:off x="7260784" y="6079354"/>
            <a:ext cx="936000" cy="792000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208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2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E36C09"/>
    </a:hlink>
    <a:folHlink>
      <a:srgbClr val="E36C0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8685</TotalTime>
  <Words>1151</Words>
  <Application>Microsoft Office PowerPoint</Application>
  <PresentationFormat>Экран (4:3)</PresentationFormat>
  <Paragraphs>100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Microsoft Sans Serif</vt:lpstr>
      <vt:lpstr>Тема Office</vt:lpstr>
      <vt:lpstr>«Весенняя дикорастущая кухня»</vt:lpstr>
      <vt:lpstr>Рецепты</vt:lpstr>
      <vt:lpstr>1.а. Чай из огуречной травы</vt:lpstr>
      <vt:lpstr> 1.б. Масло огуречной травы</vt:lpstr>
      <vt:lpstr>2.а. Варенье из одуванчиков</vt:lpstr>
      <vt:lpstr>2.б.Салат из одуванчиков</vt:lpstr>
      <vt:lpstr>3.а. Салат с крапивой и овощами</vt:lpstr>
      <vt:lpstr>3.б. Зеленый борщ с крапивой</vt:lpstr>
      <vt:lpstr>4.а. Папоротник по-китайски</vt:lpstr>
      <vt:lpstr>4.б. Папоротник с мясом</vt:lpstr>
      <vt:lpstr>5.а. Запеканка из черемши и картофеля</vt:lpstr>
      <vt:lpstr>5.б. Салат из черемши с огурцом </vt:lpstr>
      <vt:lpstr>6.а. Чай из листьев лимонника </vt:lpstr>
      <vt:lpstr>6.б. Сок из лимонника </vt:lpstr>
      <vt:lpstr>7.а.Салат из заячьей капусты</vt:lpstr>
      <vt:lpstr>7.б. Напиток из заячьей капусты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 «Лесная кухня»</dc:title>
  <dc:creator>user</dc:creator>
  <cp:lastModifiedBy>kiril</cp:lastModifiedBy>
  <cp:revision>308</cp:revision>
  <dcterms:created xsi:type="dcterms:W3CDTF">2017-12-06T08:49:16Z</dcterms:created>
  <dcterms:modified xsi:type="dcterms:W3CDTF">2022-04-10T02:54:32Z</dcterms:modified>
</cp:coreProperties>
</file>