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6E6D24-B705-4F41-8291-F7DCA630D25E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8B636-0141-4954-8148-D323BD074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336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8B636-0141-4954-8148-D323BD0746A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132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882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374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489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24270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745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152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794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267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207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865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649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656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213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507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626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664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856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CE52822-3C07-43FF-91C5-1CB258F17625}" type="datetimeFigureOut">
              <a:rPr lang="ru-RU" smtClean="0"/>
              <a:t>06.02.2021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8B4F0C8-D039-4FC4-87E8-D2B074287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983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95856" y="4100946"/>
            <a:ext cx="3962400" cy="1614053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400" b="1" cap="none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ыполнили:</a:t>
            </a:r>
          </a:p>
          <a:p>
            <a:pPr algn="l">
              <a:lnSpc>
                <a:spcPct val="100000"/>
              </a:lnSpc>
            </a:pPr>
            <a:r>
              <a:rPr lang="ru-RU" sz="2400" b="1" cap="none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Ученицы 10 «А»</a:t>
            </a:r>
          </a:p>
          <a:p>
            <a:pPr algn="l">
              <a:lnSpc>
                <a:spcPct val="100000"/>
              </a:lnSpc>
            </a:pPr>
            <a:r>
              <a:rPr lang="ru-RU" sz="2400" b="1" cap="none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Класса МОБУ СОШ №2</a:t>
            </a:r>
          </a:p>
          <a:p>
            <a:pPr algn="l">
              <a:lnSpc>
                <a:spcPct val="100000"/>
              </a:lnSpc>
            </a:pPr>
            <a:r>
              <a:rPr lang="ru-RU" sz="2400" b="1" cap="none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Килина Арина</a:t>
            </a:r>
          </a:p>
          <a:p>
            <a:pPr algn="l">
              <a:lnSpc>
                <a:spcPct val="100000"/>
              </a:lnSpc>
            </a:pPr>
            <a:r>
              <a:rPr lang="ru-RU" sz="2400" b="1" cap="none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Балабина Анастасия</a:t>
            </a:r>
            <a:endParaRPr lang="ru-RU" sz="2400" b="1" cap="none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3153" y="1193953"/>
            <a:ext cx="1066567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Ущерб от пищевых отходов </a:t>
            </a:r>
          </a:p>
          <a:p>
            <a:pPr algn="ctr"/>
            <a:r>
              <a:rPr lang="ru-RU" sz="66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и их утилизация</a:t>
            </a:r>
            <a:endParaRPr lang="ru-RU" sz="6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85854" y="5971310"/>
            <a:ext cx="3699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гт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Лучегорск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год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100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42688" y="418099"/>
            <a:ext cx="742953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Использование в качестве </a:t>
            </a:r>
            <a:endParaRPr lang="ru-RU" sz="4800" b="1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ru-RU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корма </a:t>
            </a:r>
            <a:r>
              <a:rPr lang="ru-RU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для животных</a:t>
            </a:r>
            <a:endParaRPr lang="ru-RU" sz="4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7" y="2286000"/>
            <a:ext cx="5203573" cy="3471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040583" y="2175163"/>
            <a:ext cx="547254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Остатки еды нередко используются в качестве кормов для животных.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Актуальный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 получения еды для животных – переработка органических отходов в мясокостную и рыбную муку, которая добывается в процессе измельчения и высушивания сырья. Продукт богат белком, поэтому рекомендуется к использованию в качестве кормовой добавки.</a:t>
            </a:r>
          </a:p>
        </p:txBody>
      </p:sp>
    </p:spTree>
    <p:extLst>
      <p:ext uri="{BB962C8B-B14F-4D97-AF65-F5344CB8AC3E}">
        <p14:creationId xmlns:p14="http://schemas.microsoft.com/office/powerpoint/2010/main" val="1127442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15839" y="487371"/>
            <a:ext cx="56555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Компостирование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99" y="1773381"/>
            <a:ext cx="5556615" cy="3707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497781" y="1801089"/>
            <a:ext cx="538941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Компостирование – естественный способ переработки пищевых отходов, позволяющий получить удобрение. Образование смеси для улучшения качества почвы происходит в результате жизнедеятельности бактерий, которые выполняют переработку органических отходов.</a:t>
            </a:r>
          </a:p>
        </p:txBody>
      </p:sp>
    </p:spTree>
    <p:extLst>
      <p:ext uri="{BB962C8B-B14F-4D97-AF65-F5344CB8AC3E}">
        <p14:creationId xmlns:p14="http://schemas.microsoft.com/office/powerpoint/2010/main" val="805467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3562" y="390389"/>
            <a:ext cx="8789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>
                <a:ln/>
                <a:solidFill>
                  <a:schemeClr val="accent4"/>
                </a:solidFill>
              </a:rPr>
              <a:t>Измельчение в </a:t>
            </a:r>
            <a:r>
              <a:rPr lang="ru-RU" sz="5400" b="1" dirty="0" err="1">
                <a:ln/>
                <a:solidFill>
                  <a:schemeClr val="accent4"/>
                </a:solidFill>
              </a:rPr>
              <a:t>диспоузерах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76" y="1769484"/>
            <a:ext cx="5981700" cy="4067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525490" y="1551708"/>
            <a:ext cx="545869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Утилизировать остатки продуктов питания можно с помощью электрического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измельчителя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диспоузера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Прибор устанавливается под мойкой, соединяется с системой слива, подключается непосредственно к канализации.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Диспоузер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измельчает раздробленные отходы, в том числе кости рыб и птиц. Такой способ позволяет избежать гниения остатков продуктов питания на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свалках.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42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23304" y="293408"/>
            <a:ext cx="279121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Вывод: </a:t>
            </a:r>
            <a:endParaRPr lang="ru-RU" sz="60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6909" y="1482436"/>
            <a:ext cx="101830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Чтобы снизить урон, причиняемый природному окружению, необходимо увеличить количество перерабатываемых ПО, использовать современные технологии утилизации. Решение проблемы также связано с осознанным потреблением, которое приведет к сокращению бытовых пищевых отходов. Помимо правильной утилизации, нужно перестать покупать еду, которая не будет употреблена по назначению, выбрасывать съедобные продукты. Люди могут не знать, как сортировать и куда девать мусор. Необходимо информировать население о правилах раздельного сбора отходов, увеличивать число пунктов приема вторсырья.</a:t>
            </a:r>
          </a:p>
        </p:txBody>
      </p:sp>
    </p:spTree>
    <p:extLst>
      <p:ext uri="{BB962C8B-B14F-4D97-AF65-F5344CB8AC3E}">
        <p14:creationId xmlns:p14="http://schemas.microsoft.com/office/powerpoint/2010/main" val="698771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4603" y="2495106"/>
            <a:ext cx="9679894" cy="77559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</a:t>
            </a:r>
            <a:r>
              <a:rPr lang="ru-RU" sz="66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ПАСИБО ЗА ВНИМАНИЕ !</a:t>
            </a:r>
          </a:p>
          <a:p>
            <a:pPr algn="ctr"/>
            <a:endParaRPr lang="ru-RU" sz="5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endParaRPr lang="ru-RU" sz="5400" b="1" cap="none" spc="0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endParaRPr lang="ru-RU" sz="5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endParaRPr lang="ru-RU" sz="5400" b="1" cap="none" spc="0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endParaRPr lang="ru-RU" sz="5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endParaRPr lang="ru-RU" sz="5400" b="1" cap="none" spc="0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endParaRPr lang="ru-RU" sz="5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4441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18" y="1623321"/>
            <a:ext cx="5907936" cy="3932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24888" y="334971"/>
            <a:ext cx="66368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Пищевые отходы</a:t>
            </a:r>
            <a:endParaRPr lang="ru-RU" sz="66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56219" y="1623321"/>
            <a:ext cx="501534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Пищевые отходы – продукты питания, полностью или частично потерявшие потребительские свойства в ходе производства, продажи, хранения. К ним относят и органические ПО -  биологически разлагаемые остатки растительной и животной пищи. Но даже органический мусор представляет опасность для человека и окружающей среды.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845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7555" y="501226"/>
            <a:ext cx="89668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Источники пищевых отходов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26" y="1676400"/>
            <a:ext cx="5814937" cy="3888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386945" y="1676400"/>
            <a:ext cx="547254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Пищевые отходы образуются при производстве продуктов питания, после приготовления еды в ресторанах, столовых, кафе. Органический мусор также появляется в результате бытовой деятельности. Остатки продуктов питания составляют большую часть всех отходов. Еще один источник образования – брак при производстве и сортировке пищевой продукции.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157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4982" y="376535"/>
            <a:ext cx="106656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Влияние на окружающую среду    </a:t>
            </a:r>
            <a:endParaRPr lang="ru-RU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09" y="1704109"/>
            <a:ext cx="5645285" cy="3765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189076" y="1704109"/>
            <a:ext cx="564151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Предприятия пищевой промышленности, в первую очередь, оказывают негативное влияние на водные ресурсы, во вторую — на атмосферу, также происходит загрязнение почвы. Предприятия пищевой промышленности осуществляют большой забор воды для своих нужд. Их сточные воды имеют высокую степень загрязнённости. Первые места занимают мясные, молочные и пивоваренные предприятия.</a:t>
            </a:r>
          </a:p>
        </p:txBody>
      </p:sp>
    </p:spTree>
    <p:extLst>
      <p:ext uri="{BB962C8B-B14F-4D97-AF65-F5344CB8AC3E}">
        <p14:creationId xmlns:p14="http://schemas.microsoft.com/office/powerpoint/2010/main" val="1812024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5355" y="501225"/>
            <a:ext cx="9804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Вредные выбросы в атмосферу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80" y="1913451"/>
            <a:ext cx="5458125" cy="3642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234545" y="1913451"/>
            <a:ext cx="494607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Пищевая промышленность не является сильным загрязнителем атмосферы по сравнению с другими производствами. Но всё же она выбрасывает пыль и газы, которые усиливают парниковый эффект и ухудшают состояние воздуха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04826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8698" y="307262"/>
            <a:ext cx="68360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>
                <a:ln/>
                <a:solidFill>
                  <a:schemeClr val="accent4"/>
                </a:solidFill>
              </a:rPr>
              <a:t>Воздействие на почву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78" y="1755776"/>
            <a:ext cx="5532758" cy="3534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553200" y="1755776"/>
            <a:ext cx="5029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Основной вред почве наносит упаковка продуктов питания. Как правило, это различные виды пластика, который не перегнивает многие десятилетия. С каждым годом загрязнённость Земли пластическими отходами возрастает. Это проблема не одной страны, а общечеловеческая.</a:t>
            </a:r>
          </a:p>
        </p:txBody>
      </p:sp>
    </p:spTree>
    <p:extLst>
      <p:ext uri="{BB962C8B-B14F-4D97-AF65-F5344CB8AC3E}">
        <p14:creationId xmlns:p14="http://schemas.microsoft.com/office/powerpoint/2010/main" val="4215387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0819" y="459662"/>
            <a:ext cx="1074422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Глобальные потери продуктов питания</a:t>
            </a:r>
            <a:endParaRPr lang="ru-RU" sz="48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29" y="1794958"/>
            <a:ext cx="5223162" cy="3692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888181" y="1587141"/>
            <a:ext cx="61652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можно увидеть сколько рыбы выбрасывается в Индии при промышленной ловле. Эти небольшие рыбы использовались для поимки более крупных особей. Глобальные потери продуктов питания составляют 1/3 от всей производимой пищи. По данным ООН, в Европе каждый год выбрасывается 100 миллионов тонн еды.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Индии миллионы тон продуктов портятся из-за отсутствия складов и холодильного оборудования.</a:t>
            </a:r>
          </a:p>
        </p:txBody>
      </p:sp>
    </p:spTree>
    <p:extLst>
      <p:ext uri="{BB962C8B-B14F-4D97-AF65-F5344CB8AC3E}">
        <p14:creationId xmlns:p14="http://schemas.microsoft.com/office/powerpoint/2010/main" val="133471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8021" y="376535"/>
            <a:ext cx="7981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Требования к утилизации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28" y="1646229"/>
            <a:ext cx="5700856" cy="3948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497782" y="1521539"/>
            <a:ext cx="538941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Согласно СанПиН, образовательные и медицинские учреждения обязаны следовать строгим правилам утилизации пищевых отходов. Вывоз бытового мусора из многоквартирных и частных домов осуществляет региональный оператор на основании договора. Некоторые отходы можно утилизировать своими силами, например, в агрегатах для измельчения или компостных ямах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6437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8053" y="127153"/>
            <a:ext cx="912672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dirty="0">
                <a:ln/>
                <a:solidFill>
                  <a:schemeClr val="accent3"/>
                </a:solidFill>
              </a:rPr>
              <a:t>Основные способы переработки </a:t>
            </a:r>
            <a:endParaRPr lang="ru-RU" sz="4800" b="1" dirty="0" smtClean="0">
              <a:ln/>
              <a:solidFill>
                <a:schemeClr val="accent3"/>
              </a:solidFill>
            </a:endParaRPr>
          </a:p>
          <a:p>
            <a:pPr algn="ctr"/>
            <a:r>
              <a:rPr lang="ru-RU" sz="4800" b="1" dirty="0" smtClean="0">
                <a:ln/>
                <a:solidFill>
                  <a:schemeClr val="accent3"/>
                </a:solidFill>
              </a:rPr>
              <a:t>и </a:t>
            </a:r>
            <a:r>
              <a:rPr lang="ru-RU" sz="4800" b="1" dirty="0">
                <a:ln/>
                <a:solidFill>
                  <a:schemeClr val="accent3"/>
                </a:solidFill>
              </a:rPr>
              <a:t>утилизации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08618" y="1744935"/>
            <a:ext cx="543098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Чтобы сэкономить время и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минимизировать расходы, выполняется захоронение пищевых отходов на полигонах. Однако такой способ имеет недостатки: постоянное увеличение размеров свалки, вред окружающей среде от разложения мусора. Захоронение пищевых отходов на полигонах требует тщательного отбора подходящей территории, отслеживания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глубин.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24" y="2105891"/>
            <a:ext cx="5937717" cy="3673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65264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94</TotalTime>
  <Words>659</Words>
  <Application>Microsoft Office PowerPoint</Application>
  <PresentationFormat>Широкоэкранный</PresentationFormat>
  <Paragraphs>44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</dc:creator>
  <cp:lastModifiedBy>Анастасия</cp:lastModifiedBy>
  <cp:revision>15</cp:revision>
  <dcterms:created xsi:type="dcterms:W3CDTF">2021-02-06T03:10:23Z</dcterms:created>
  <dcterms:modified xsi:type="dcterms:W3CDTF">2021-02-06T04:45:34Z</dcterms:modified>
</cp:coreProperties>
</file>